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52"/>
  </p:notesMasterIdLst>
  <p:sldIdLst>
    <p:sldId id="256" r:id="rId2"/>
    <p:sldId id="508" r:id="rId3"/>
    <p:sldId id="505" r:id="rId4"/>
    <p:sldId id="513" r:id="rId5"/>
    <p:sldId id="514" r:id="rId6"/>
    <p:sldId id="506" r:id="rId7"/>
    <p:sldId id="507" r:id="rId8"/>
    <p:sldId id="538" r:id="rId9"/>
    <p:sldId id="539" r:id="rId10"/>
    <p:sldId id="447" r:id="rId11"/>
    <p:sldId id="515" r:id="rId12"/>
    <p:sldId id="518" r:id="rId13"/>
    <p:sldId id="516" r:id="rId14"/>
    <p:sldId id="519" r:id="rId15"/>
    <p:sldId id="449" r:id="rId16"/>
    <p:sldId id="517" r:id="rId17"/>
    <p:sldId id="486" r:id="rId18"/>
    <p:sldId id="451" r:id="rId19"/>
    <p:sldId id="511" r:id="rId20"/>
    <p:sldId id="509" r:id="rId21"/>
    <p:sldId id="512" r:id="rId22"/>
    <p:sldId id="478" r:id="rId23"/>
    <p:sldId id="493" r:id="rId24"/>
    <p:sldId id="500" r:id="rId25"/>
    <p:sldId id="531" r:id="rId26"/>
    <p:sldId id="524" r:id="rId27"/>
    <p:sldId id="496" r:id="rId28"/>
    <p:sldId id="525" r:id="rId29"/>
    <p:sldId id="498" r:id="rId30"/>
    <p:sldId id="532" r:id="rId31"/>
    <p:sldId id="454" r:id="rId32"/>
    <p:sldId id="523" r:id="rId33"/>
    <p:sldId id="537" r:id="rId34"/>
    <p:sldId id="527" r:id="rId35"/>
    <p:sldId id="530" r:id="rId36"/>
    <p:sldId id="529" r:id="rId37"/>
    <p:sldId id="528" r:id="rId38"/>
    <p:sldId id="490" r:id="rId39"/>
    <p:sldId id="534" r:id="rId40"/>
    <p:sldId id="535" r:id="rId41"/>
    <p:sldId id="495" r:id="rId42"/>
    <p:sldId id="502" r:id="rId43"/>
    <p:sldId id="533" r:id="rId44"/>
    <p:sldId id="542" r:id="rId45"/>
    <p:sldId id="543" r:id="rId46"/>
    <p:sldId id="544" r:id="rId47"/>
    <p:sldId id="473" r:id="rId48"/>
    <p:sldId id="546" r:id="rId49"/>
    <p:sldId id="459" r:id="rId50"/>
    <p:sldId id="545" r:id="rId51"/>
  </p:sldIdLst>
  <p:sldSz cx="9144000" cy="6858000" type="screen4x3"/>
  <p:notesSz cx="7099300" cy="10234613"/>
  <p:defaultTextStyle>
    <a:defPPr>
      <a:defRPr lang="es-E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00"/>
    <a:srgbClr val="C05B08"/>
    <a:srgbClr val="CC3300"/>
    <a:srgbClr val="1044AC"/>
    <a:srgbClr val="0A5090"/>
    <a:srgbClr val="F32547"/>
    <a:srgbClr val="0D68BB"/>
    <a:srgbClr val="336699"/>
    <a:srgbClr val="663300"/>
    <a:srgbClr val="F658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snapVertSplitter="1" vertBarState="minimized">
    <p:restoredLeft sz="5662" autoAdjust="0"/>
    <p:restoredTop sz="94434" autoAdjust="0"/>
  </p:normalViewPr>
  <p:slideViewPr>
    <p:cSldViewPr>
      <p:cViewPr varScale="1">
        <p:scale>
          <a:sx n="99" d="100"/>
          <a:sy n="99" d="100"/>
        </p:scale>
        <p:origin x="72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E8776-2F57-4BD1-8FBD-E10A097159A4}" type="datetimeFigureOut">
              <a:rPr lang="en-US" smtClean="0"/>
              <a:t>11/28/2016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68280B-2497-4410-8FF1-72BB03638ED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8303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19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4477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804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6842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878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7041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163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16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5909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1363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21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59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4208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9149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180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355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A10714B-F408-41A5-9D56-A1098C68E090}" type="slidenum">
              <a:rPr lang="fr-FR" altLang="en-US"/>
              <a:pPr/>
              <a:t>23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3697968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24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661156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25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293736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26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01067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9700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C8FEE14-772F-4BFC-BAE0-6410823C45ED}" type="slidenum">
              <a:rPr lang="fr-FR" altLang="en-US"/>
              <a:pPr/>
              <a:t>27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1130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28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7485032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3796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FA91A5-9545-4945-8BCB-5A90E7452956}" type="slidenum">
              <a:rPr lang="fr-FR" altLang="en-US"/>
              <a:pPr/>
              <a:t>29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28584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9358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6020617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813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309A64-14D9-4CC6-8E18-1FDE0128BDB1}" type="slidenum">
              <a:rPr lang="fr-FR" altLang="en-US"/>
              <a:pPr/>
              <a:t>31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53900616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32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7350302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188502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34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711870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35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2405319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36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5284132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3789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6D279B0C-158C-4E0C-B138-A36D001859E6}" type="slidenum">
              <a:rPr lang="fr-FR" altLang="en-US"/>
              <a:pPr/>
              <a:t>37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5720448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9034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813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309A64-14D9-4CC6-8E18-1FDE0128BDB1}" type="slidenum">
              <a:rPr lang="fr-FR" altLang="en-US"/>
              <a:pPr/>
              <a:t>39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638387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210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813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C309A64-14D9-4CC6-8E18-1FDE0128BDB1}" type="slidenum">
              <a:rPr lang="fr-FR" altLang="en-US"/>
              <a:pPr/>
              <a:t>40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24576836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2765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BAC3B93-7E0D-4CCA-BAF3-E896CEB50A6E}" type="slidenum">
              <a:rPr lang="fr-FR" altLang="en-US"/>
              <a:pPr/>
              <a:t>41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49659141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8132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122150-AAF2-496E-9FC3-D6E9715FF610}" type="slidenum">
              <a:rPr lang="fr-FR" altLang="en-US"/>
              <a:pPr/>
              <a:t>42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84028843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60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FD56B-0F02-40B5-965A-08D85710AF1C}" type="slidenum">
              <a:rPr lang="fr-FR" altLang="en-US"/>
              <a:pPr/>
              <a:t>43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7563719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60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FD56B-0F02-40B5-965A-08D85710AF1C}" type="slidenum">
              <a:rPr lang="fr-FR" altLang="en-US"/>
              <a:pPr/>
              <a:t>44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37543218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60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FD56B-0F02-40B5-965A-08D85710AF1C}" type="slidenum">
              <a:rPr lang="fr-FR" altLang="en-US"/>
              <a:pPr/>
              <a:t>45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7633214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46084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ABFD56B-0F02-40B5-965A-08D85710AF1C}" type="slidenum">
              <a:rPr lang="fr-FR" altLang="en-US"/>
              <a:pPr/>
              <a:t>46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293589601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2113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062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Marcador de imagen de diapositiva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2467" name="Marcador de nota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/>
          </a:p>
        </p:txBody>
      </p:sp>
      <p:sp>
        <p:nvSpPr>
          <p:cNvPr id="62468" name="Marcador de número de diapositiva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9169D9D-3CF7-4B46-ACBE-3A21D6AE17F1}" type="slidenum">
              <a:rPr lang="fr-FR" altLang="en-US"/>
              <a:pPr/>
              <a:t>49</a:t>
            </a:fld>
            <a:endParaRPr lang="fr-FR" altLang="en-US"/>
          </a:p>
        </p:txBody>
      </p:sp>
    </p:spTree>
    <p:extLst>
      <p:ext uri="{BB962C8B-B14F-4D97-AF65-F5344CB8AC3E}">
        <p14:creationId xmlns:p14="http://schemas.microsoft.com/office/powerpoint/2010/main" val="1747547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78389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90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25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159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5022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68280B-2497-4410-8FF1-72BB03638ED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51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220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440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661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88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110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5322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9542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376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E66510-FBD8-4535-90C4-4F3A27F8E13C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8D773E-B9CF-40E8-8A1B-D74C86055ABE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30086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81C4F-A3C6-4134-ABA4-F40AC24201A0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2E9EC11-2CA5-4954-91C4-18CA9766FFC7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932660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37B04C-8D42-473C-B601-52CFFE922939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FFB960C-0793-4EDA-BECE-9DCA0D574761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003777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41A8B6-B782-4051-9428-75C9071D9E0F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BB8171-0D95-416C-8428-24A26E2DC21F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2313860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</p:spPr>
        <p:txBody>
          <a:bodyPr anchor="t"/>
          <a:lstStyle>
            <a:lvl1pPr algn="l">
              <a:defRPr sz="3692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846">
                <a:solidFill>
                  <a:schemeClr val="tx1">
                    <a:tint val="75000"/>
                  </a:schemeClr>
                </a:solidFill>
              </a:defRPr>
            </a:lvl1pPr>
            <a:lvl2pPr marL="422041" indent="0">
              <a:buNone/>
              <a:defRPr sz="1662">
                <a:solidFill>
                  <a:schemeClr val="tx1">
                    <a:tint val="75000"/>
                  </a:schemeClr>
                </a:solidFill>
              </a:defRPr>
            </a:lvl2pPr>
            <a:lvl3pPr marL="844083" indent="0">
              <a:buNone/>
              <a:defRPr sz="1477">
                <a:solidFill>
                  <a:schemeClr val="tx1">
                    <a:tint val="75000"/>
                  </a:schemeClr>
                </a:solidFill>
              </a:defRPr>
            </a:lvl3pPr>
            <a:lvl4pPr marL="1266124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4pPr>
            <a:lvl5pPr marL="1688165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5pPr>
            <a:lvl6pPr marL="2110207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6pPr>
            <a:lvl7pPr marL="2532248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7pPr>
            <a:lvl8pPr marL="2954289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8pPr>
            <a:lvl9pPr marL="3376331" indent="0">
              <a:buNone/>
              <a:defRPr sz="129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6B967-85FC-4372-9318-6F01CFBB87EC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2CA576-2602-40F0-86E6-C492B4AFA33E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1814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</p:spPr>
        <p:txBody>
          <a:bodyPr/>
          <a:lstStyle>
            <a:lvl1pPr>
              <a:defRPr sz="2585"/>
            </a:lvl1pPr>
            <a:lvl2pPr>
              <a:defRPr sz="2215"/>
            </a:lvl2pPr>
            <a:lvl3pPr>
              <a:defRPr sz="1846"/>
            </a:lvl3pPr>
            <a:lvl4pPr>
              <a:defRPr sz="1662"/>
            </a:lvl4pPr>
            <a:lvl5pPr>
              <a:defRPr sz="1662"/>
            </a:lvl5pPr>
            <a:lvl6pPr>
              <a:defRPr sz="1662"/>
            </a:lvl6pPr>
            <a:lvl7pPr>
              <a:defRPr sz="1662"/>
            </a:lvl7pPr>
            <a:lvl8pPr>
              <a:defRPr sz="1662"/>
            </a:lvl8pPr>
            <a:lvl9pPr>
              <a:defRPr sz="1662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D53617-026F-48C1-9D1E-A2AC2687E4ED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BEDA97D-480C-496C-A1B8-A779CF52198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058214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215" b="1"/>
            </a:lvl1pPr>
            <a:lvl2pPr marL="422041" indent="0">
              <a:buNone/>
              <a:defRPr sz="1846" b="1"/>
            </a:lvl2pPr>
            <a:lvl3pPr marL="844083" indent="0">
              <a:buNone/>
              <a:defRPr sz="1662" b="1"/>
            </a:lvl3pPr>
            <a:lvl4pPr marL="1266124" indent="0">
              <a:buNone/>
              <a:defRPr sz="1477" b="1"/>
            </a:lvl4pPr>
            <a:lvl5pPr marL="1688165" indent="0">
              <a:buNone/>
              <a:defRPr sz="1477" b="1"/>
            </a:lvl5pPr>
            <a:lvl6pPr marL="2110207" indent="0">
              <a:buNone/>
              <a:defRPr sz="1477" b="1"/>
            </a:lvl6pPr>
            <a:lvl7pPr marL="2532248" indent="0">
              <a:buNone/>
              <a:defRPr sz="1477" b="1"/>
            </a:lvl7pPr>
            <a:lvl8pPr marL="2954289" indent="0">
              <a:buNone/>
              <a:defRPr sz="1477" b="1"/>
            </a:lvl8pPr>
            <a:lvl9pPr marL="3376331" indent="0">
              <a:buNone/>
              <a:defRPr sz="1477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215"/>
            </a:lvl1pPr>
            <a:lvl2pPr>
              <a:defRPr sz="1846"/>
            </a:lvl2pPr>
            <a:lvl3pPr>
              <a:defRPr sz="1662"/>
            </a:lvl3pPr>
            <a:lvl4pPr>
              <a:defRPr sz="1477"/>
            </a:lvl4pPr>
            <a:lvl5pPr>
              <a:defRPr sz="1477"/>
            </a:lvl5pPr>
            <a:lvl6pPr>
              <a:defRPr sz="1477"/>
            </a:lvl6pPr>
            <a:lvl7pPr>
              <a:defRPr sz="1477"/>
            </a:lvl7pPr>
            <a:lvl8pPr>
              <a:defRPr sz="1477"/>
            </a:lvl8pPr>
            <a:lvl9pPr>
              <a:defRPr sz="1477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D13E0-AF96-4545-AA7D-EAD195CD6121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8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9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2BE72B-F442-4910-94CD-DFD06DF1F6A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410371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E2240C-8558-44C2-85B9-726521DA6792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4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5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B70A977-4ABF-42F6-B0C0-A5CE2DBEE49D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21966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BC259A-3605-43AC-BA1D-19308F0738DC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3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4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056AB88-2D73-4D09-8060-67116FF6A86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74837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</p:spPr>
        <p:txBody>
          <a:bodyPr/>
          <a:lstStyle>
            <a:lvl1pPr>
              <a:defRPr sz="2954"/>
            </a:lvl1pPr>
            <a:lvl2pPr>
              <a:defRPr sz="2585"/>
            </a:lvl2pPr>
            <a:lvl3pPr>
              <a:defRPr sz="2215"/>
            </a:lvl3pPr>
            <a:lvl4pPr>
              <a:defRPr sz="1846"/>
            </a:lvl4pPr>
            <a:lvl5pPr>
              <a:defRPr sz="1846"/>
            </a:lvl5pPr>
            <a:lvl6pPr>
              <a:defRPr sz="1846"/>
            </a:lvl6pPr>
            <a:lvl7pPr>
              <a:defRPr sz="1846"/>
            </a:lvl7pPr>
            <a:lvl8pPr>
              <a:defRPr sz="1846"/>
            </a:lvl8pPr>
            <a:lvl9pPr>
              <a:defRPr sz="1846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D6D2D-338D-4536-B6E5-ECD570B880D4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CAD90D-6F04-4D5F-A694-0B5F8D50B7C4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9664172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846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2954"/>
            </a:lvl1pPr>
            <a:lvl2pPr marL="422041" indent="0">
              <a:buNone/>
              <a:defRPr sz="2585"/>
            </a:lvl2pPr>
            <a:lvl3pPr marL="844083" indent="0">
              <a:buNone/>
              <a:defRPr sz="2215"/>
            </a:lvl3pPr>
            <a:lvl4pPr marL="1266124" indent="0">
              <a:buNone/>
              <a:defRPr sz="1846"/>
            </a:lvl4pPr>
            <a:lvl5pPr marL="1688165" indent="0">
              <a:buNone/>
              <a:defRPr sz="1846"/>
            </a:lvl5pPr>
            <a:lvl6pPr marL="2110207" indent="0">
              <a:buNone/>
              <a:defRPr sz="1846"/>
            </a:lvl6pPr>
            <a:lvl7pPr marL="2532248" indent="0">
              <a:buNone/>
              <a:defRPr sz="1846"/>
            </a:lvl7pPr>
            <a:lvl8pPr marL="2954289" indent="0">
              <a:buNone/>
              <a:defRPr sz="1846"/>
            </a:lvl8pPr>
            <a:lvl9pPr marL="3376331" indent="0">
              <a:buNone/>
              <a:defRPr sz="1846"/>
            </a:lvl9pPr>
          </a:lstStyle>
          <a:p>
            <a:pPr lvl="0"/>
            <a:endParaRPr lang="es-ES" noProof="0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292"/>
            </a:lvl1pPr>
            <a:lvl2pPr marL="422041" indent="0">
              <a:buNone/>
              <a:defRPr sz="1108"/>
            </a:lvl2pPr>
            <a:lvl3pPr marL="844083" indent="0">
              <a:buNone/>
              <a:defRPr sz="923"/>
            </a:lvl3pPr>
            <a:lvl4pPr marL="1266124" indent="0">
              <a:buNone/>
              <a:defRPr sz="831"/>
            </a:lvl4pPr>
            <a:lvl5pPr marL="1688165" indent="0">
              <a:buNone/>
              <a:defRPr sz="831"/>
            </a:lvl5pPr>
            <a:lvl6pPr marL="2110207" indent="0">
              <a:buNone/>
              <a:defRPr sz="831"/>
            </a:lvl6pPr>
            <a:lvl7pPr marL="2532248" indent="0">
              <a:buNone/>
              <a:defRPr sz="831"/>
            </a:lvl7pPr>
            <a:lvl8pPr marL="2954289" indent="0">
              <a:buNone/>
              <a:defRPr sz="831"/>
            </a:lvl8pPr>
            <a:lvl9pPr marL="3376331" indent="0">
              <a:buNone/>
              <a:defRPr sz="83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95F584-D933-4B7B-BF9C-ABC7AB149D81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6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7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F22C5-D71F-4731-8EB1-D11DC379AEAB}" type="slidenum">
              <a:rPr lang="es-ES" altLang="en-US"/>
              <a:pPr/>
              <a:t>‹Nº›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001032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1 Marcador de título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título del patrón</a:t>
            </a:r>
          </a:p>
        </p:txBody>
      </p:sp>
      <p:sp>
        <p:nvSpPr>
          <p:cNvPr id="6147" name="2 Marcador de texto"/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 smtClean="0"/>
              <a:t>Haga clic para modificar el estilo de texto del patrón</a:t>
            </a:r>
          </a:p>
          <a:p>
            <a:pPr lvl="1"/>
            <a:r>
              <a:rPr lang="es-ES" altLang="en-US" smtClean="0"/>
              <a:t>Segundo nivel</a:t>
            </a:r>
          </a:p>
          <a:p>
            <a:pPr lvl="2"/>
            <a:r>
              <a:rPr lang="es-ES" altLang="en-US" smtClean="0"/>
              <a:t>Tercer nivel</a:t>
            </a:r>
          </a:p>
          <a:p>
            <a:pPr lvl="3"/>
            <a:r>
              <a:rPr lang="es-ES" altLang="en-US" smtClean="0"/>
              <a:t>Cuarto nivel</a:t>
            </a:r>
          </a:p>
          <a:p>
            <a:pPr lvl="4"/>
            <a:r>
              <a:rPr lang="es-ES" altLang="en-US" smtClean="0"/>
              <a:t>Quinto nivel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F413F53E-1CE1-4B0D-BFCB-B0D14A3FA7BB}" type="datetimeFigureOut">
              <a:rPr lang="es-ES"/>
              <a:pPr>
                <a:defRPr/>
              </a:pPr>
              <a:t>28/11/2016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108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108">
                <a:solidFill>
                  <a:srgbClr val="FFFFFF"/>
                </a:solidFill>
                <a:latin typeface="Calibri" panose="020F0502020204030204" pitchFamily="34" charset="0"/>
              </a:defRPr>
            </a:lvl1pPr>
          </a:lstStyle>
          <a:p>
            <a:fld id="{C18457EB-B0A1-4A0B-A7D9-68F059E9D528}" type="slidenum">
              <a:rPr lang="es-ES" altLang="en-US"/>
              <a:pPr/>
              <a:t>‹Nº›</a:t>
            </a:fld>
            <a:endParaRPr lang="es-ES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062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5pPr>
      <a:lvl6pPr marL="422041" algn="ctr" rtl="0" fontAlgn="base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6pPr>
      <a:lvl7pPr marL="844083" algn="ctr" rtl="0" fontAlgn="base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7pPr>
      <a:lvl8pPr marL="1266124" algn="ctr" rtl="0" fontAlgn="base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8pPr>
      <a:lvl9pPr marL="1688165" algn="ctr" rtl="0" fontAlgn="base">
        <a:spcBef>
          <a:spcPct val="0"/>
        </a:spcBef>
        <a:spcAft>
          <a:spcPct val="0"/>
        </a:spcAft>
        <a:defRPr sz="4062">
          <a:solidFill>
            <a:schemeClr val="tx1"/>
          </a:solidFill>
          <a:latin typeface="Calibri" pitchFamily="34" charset="0"/>
        </a:defRPr>
      </a:lvl9pPr>
    </p:titleStyle>
    <p:bodyStyle>
      <a:lvl1pPr marL="316531" indent="-31653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954" kern="1200">
          <a:solidFill>
            <a:schemeClr val="tx1"/>
          </a:solidFill>
          <a:latin typeface="+mn-lt"/>
          <a:ea typeface="+mn-ea"/>
          <a:cs typeface="+mn-cs"/>
        </a:defRPr>
      </a:lvl1pPr>
      <a:lvl2pPr marL="685817" indent="-263776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585" kern="1200">
          <a:solidFill>
            <a:schemeClr val="tx1"/>
          </a:solidFill>
          <a:latin typeface="+mn-lt"/>
          <a:ea typeface="+mn-ea"/>
          <a:cs typeface="+mn-cs"/>
        </a:defRPr>
      </a:lvl2pPr>
      <a:lvl3pPr marL="1055103" indent="-21102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215" kern="1200">
          <a:solidFill>
            <a:schemeClr val="tx1"/>
          </a:solidFill>
          <a:latin typeface="+mn-lt"/>
          <a:ea typeface="+mn-ea"/>
          <a:cs typeface="+mn-cs"/>
        </a:defRPr>
      </a:lvl3pPr>
      <a:lvl4pPr marL="1477145" indent="-21102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846" kern="1200">
          <a:solidFill>
            <a:schemeClr val="tx1"/>
          </a:solidFill>
          <a:latin typeface="+mn-lt"/>
          <a:ea typeface="+mn-ea"/>
          <a:cs typeface="+mn-cs"/>
        </a:defRPr>
      </a:lvl4pPr>
      <a:lvl5pPr marL="1899186" indent="-21102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846" kern="1200">
          <a:solidFill>
            <a:schemeClr val="tx1"/>
          </a:solidFill>
          <a:latin typeface="+mn-lt"/>
          <a:ea typeface="+mn-ea"/>
          <a:cs typeface="+mn-cs"/>
        </a:defRPr>
      </a:lvl5pPr>
      <a:lvl6pPr marL="2321227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7pPr>
      <a:lvl8pPr marL="3165310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8pPr>
      <a:lvl9pPr marL="3587351" indent="-211021" algn="l" defTabSz="844083" rtl="0" eaLnBrk="1" latinLnBrk="0" hangingPunct="1">
        <a:spcBef>
          <a:spcPct val="20000"/>
        </a:spcBef>
        <a:buFont typeface="Arial" pitchFamily="34" charset="0"/>
        <a:buChar char="•"/>
        <a:defRPr sz="184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1pPr>
      <a:lvl2pPr marL="42204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2pPr>
      <a:lvl3pPr marL="844083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3pPr>
      <a:lvl4pPr marL="1266124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4pPr>
      <a:lvl5pPr marL="1688165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5pPr>
      <a:lvl6pPr marL="2110207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6pPr>
      <a:lvl7pPr marL="2532248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7pPr>
      <a:lvl8pPr marL="2954289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8pPr>
      <a:lvl9pPr marL="3376331" algn="l" defTabSz="844083" rtl="0" eaLnBrk="1" latinLnBrk="0" hangingPunct="1">
        <a:defRPr sz="16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WINDOWS\Archivos%20temporales%20de%20Internet\OLK5050\logoieoED.gif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7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tiff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emf"/><Relationship Id="rId5" Type="http://schemas.openxmlformats.org/officeDocument/2006/relationships/image" Target="../media/image5.jpeg"/><Relationship Id="rId4" Type="http://schemas.openxmlformats.org/officeDocument/2006/relationships/image" Target="file:///C:\WINDOWS\Archivos%20temporales%20de%20Internet\OLK5050\logoieoED.gif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g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6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file:///C:\WINDOWS\Archivos%20temporales%20de%20Internet\OLK5050\logoieoED.gif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image" Target="../media/image40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file:///C:\WINDOWS\Archivos%20temporales%20de%20Internet\OLK5050\logoieoED.gif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4.png"/><Relationship Id="rId7" Type="http://schemas.openxmlformats.org/officeDocument/2006/relationships/image" Target="file:///C:\WINDOWS\Archivos%20temporales%20de%20Internet\OLK5050\logoieoED.gi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48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3" Type="http://schemas.openxmlformats.org/officeDocument/2006/relationships/image" Target="../media/image39.png"/><Relationship Id="rId7" Type="http://schemas.openxmlformats.org/officeDocument/2006/relationships/image" Target="../media/image5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image" Target="file:///C:\WINDOWS\Archivos%20temporales%20de%20Internet\OLK5050\logoieoED.gif" TargetMode="External"/><Relationship Id="rId9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7" Type="http://schemas.openxmlformats.org/officeDocument/2006/relationships/image" Target="../media/image6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5.JP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11" Type="http://schemas.openxmlformats.org/officeDocument/2006/relationships/image" Target="../media/image2.png"/><Relationship Id="rId5" Type="http://schemas.openxmlformats.org/officeDocument/2006/relationships/image" Target="../media/image66.jpeg"/><Relationship Id="rId10" Type="http://schemas.openxmlformats.org/officeDocument/2006/relationships/image" Target="../media/image69.jpeg"/><Relationship Id="rId4" Type="http://schemas.openxmlformats.org/officeDocument/2006/relationships/image" Target="../media/image65.jpeg"/><Relationship Id="rId9" Type="http://schemas.openxmlformats.org/officeDocument/2006/relationships/image" Target="file:///C:\WINDOWS\Archivos%20temporales%20de%20Internet\OLK5050\logoieoED.gif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eg"/><Relationship Id="rId3" Type="http://schemas.openxmlformats.org/officeDocument/2006/relationships/image" Target="../media/image70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jpeg"/><Relationship Id="rId11" Type="http://schemas.openxmlformats.org/officeDocument/2006/relationships/image" Target="../media/image74.png"/><Relationship Id="rId5" Type="http://schemas.openxmlformats.org/officeDocument/2006/relationships/image" Target="file:///C:\WINDOWS\Archivos%20temporales%20de%20Internet\OLK5050\logoieoED.gif" TargetMode="External"/><Relationship Id="rId10" Type="http://schemas.openxmlformats.org/officeDocument/2006/relationships/image" Target="../media/image73.png"/><Relationship Id="rId4" Type="http://schemas.openxmlformats.org/officeDocument/2006/relationships/image" Target="../media/image39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jpeg"/><Relationship Id="rId5" Type="http://schemas.openxmlformats.org/officeDocument/2006/relationships/image" Target="../media/image77.jpeg"/><Relationship Id="rId4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jpg"/><Relationship Id="rId3" Type="http://schemas.openxmlformats.org/officeDocument/2006/relationships/image" Target="../media/image75.jpeg"/><Relationship Id="rId7" Type="http://schemas.openxmlformats.org/officeDocument/2006/relationships/image" Target="../media/image8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jpg"/><Relationship Id="rId11" Type="http://schemas.openxmlformats.org/officeDocument/2006/relationships/image" Target="../media/image6.jpg"/><Relationship Id="rId5" Type="http://schemas.openxmlformats.org/officeDocument/2006/relationships/image" Target="../media/image81.jpg"/><Relationship Id="rId10" Type="http://schemas.openxmlformats.org/officeDocument/2006/relationships/image" Target="../media/image86.jpg"/><Relationship Id="rId4" Type="http://schemas.openxmlformats.org/officeDocument/2006/relationships/image" Target="../media/image80.jpg"/><Relationship Id="rId9" Type="http://schemas.openxmlformats.org/officeDocument/2006/relationships/image" Target="../media/image8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jpg"/><Relationship Id="rId3" Type="http://schemas.openxmlformats.org/officeDocument/2006/relationships/image" Target="../media/image75.jpeg"/><Relationship Id="rId7" Type="http://schemas.openxmlformats.org/officeDocument/2006/relationships/image" Target="../media/image9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g"/><Relationship Id="rId5" Type="http://schemas.openxmlformats.org/officeDocument/2006/relationships/image" Target="../media/image89.jpg"/><Relationship Id="rId4" Type="http://schemas.openxmlformats.org/officeDocument/2006/relationships/image" Target="../media/image88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jpeg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75.jpe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jpeg"/><Relationship Id="rId5" Type="http://schemas.openxmlformats.org/officeDocument/2006/relationships/image" Target="../media/image95.jpeg"/><Relationship Id="rId4" Type="http://schemas.openxmlformats.org/officeDocument/2006/relationships/image" Target="../media/image94.jpeg"/><Relationship Id="rId9" Type="http://schemas.openxmlformats.org/officeDocument/2006/relationships/image" Target="../media/image98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8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19.png"/><Relationship Id="rId10" Type="http://schemas.openxmlformats.org/officeDocument/2006/relationships/image" Target="../media/image22.wmf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uadroTexto 12"/>
          <p:cNvSpPr txBox="1"/>
          <p:nvPr/>
        </p:nvSpPr>
        <p:spPr>
          <a:xfrm>
            <a:off x="1348001" y="8966078"/>
            <a:ext cx="6590266" cy="3196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77" dirty="0">
                <a:latin typeface="Century Gothic" panose="020B0502020202020204" pitchFamily="34" charset="0"/>
              </a:rPr>
              <a:t>6</a:t>
            </a:r>
            <a:r>
              <a:rPr lang="fr-FR" sz="1477" baseline="30000" dirty="0">
                <a:latin typeface="Century Gothic" panose="020B0502020202020204" pitchFamily="34" charset="0"/>
              </a:rPr>
              <a:t>ème</a:t>
            </a:r>
            <a:r>
              <a:rPr lang="fr-FR" sz="1477" dirty="0">
                <a:latin typeface="Century Gothic" panose="020B0502020202020204" pitchFamily="34" charset="0"/>
              </a:rPr>
              <a:t>  Réunion du Comité de Pilotage, Dakar (Sénégal) 2-3 février 2016</a:t>
            </a:r>
          </a:p>
        </p:txBody>
      </p:sp>
      <p:pic>
        <p:nvPicPr>
          <p:cNvPr id="15" name="Picture 9" descr="http://webs.uvigo.es/jlsoidan/LogoUniversidadVigo%5B1%5D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1428" y="8716509"/>
            <a:ext cx="375312" cy="580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upo 2"/>
          <p:cNvGrpSpPr/>
          <p:nvPr/>
        </p:nvGrpSpPr>
        <p:grpSpPr>
          <a:xfrm>
            <a:off x="-8273" y="6797"/>
            <a:ext cx="9152273" cy="6669227"/>
            <a:chOff x="-8273" y="6797"/>
            <a:chExt cx="9152273" cy="6669227"/>
          </a:xfrm>
        </p:grpSpPr>
        <p:grpSp>
          <p:nvGrpSpPr>
            <p:cNvPr id="4" name="Grupo 3"/>
            <p:cNvGrpSpPr/>
            <p:nvPr/>
          </p:nvGrpSpPr>
          <p:grpSpPr>
            <a:xfrm>
              <a:off x="-8273" y="6797"/>
              <a:ext cx="9152273" cy="6057125"/>
              <a:chOff x="-8273" y="6797"/>
              <a:chExt cx="9152273" cy="6057125"/>
            </a:xfrm>
          </p:grpSpPr>
          <p:grpSp>
            <p:nvGrpSpPr>
              <p:cNvPr id="2" name="Grupo 1"/>
              <p:cNvGrpSpPr/>
              <p:nvPr/>
            </p:nvGrpSpPr>
            <p:grpSpPr>
              <a:xfrm>
                <a:off x="-8273" y="6797"/>
                <a:ext cx="9152273" cy="1137505"/>
                <a:chOff x="-9358" y="100904"/>
                <a:chExt cx="9152273" cy="1137505"/>
              </a:xfrm>
            </p:grpSpPr>
            <p:sp>
              <p:nvSpPr>
                <p:cNvPr id="14" name="13 Rectángulo"/>
                <p:cNvSpPr/>
                <p:nvPr/>
              </p:nvSpPr>
              <p:spPr>
                <a:xfrm>
                  <a:off x="5127" y="100904"/>
                  <a:ext cx="9137788" cy="1137505"/>
                </a:xfrm>
                <a:prstGeom prst="rect">
                  <a:avLst/>
                </a:prstGeom>
                <a:solidFill>
                  <a:srgbClr val="336699">
                    <a:alpha val="61000"/>
                  </a:srgbClr>
                </a:solidFill>
                <a:ln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 dirty="0"/>
                </a:p>
              </p:txBody>
            </p:sp>
            <p:sp>
              <p:nvSpPr>
                <p:cNvPr id="12" name="CuadroTexto 11"/>
                <p:cNvSpPr txBox="1"/>
                <p:nvPr/>
              </p:nvSpPr>
              <p:spPr>
                <a:xfrm>
                  <a:off x="-9358" y="125584"/>
                  <a:ext cx="9116599" cy="10464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fr-FR" sz="2800" dirty="0" smtClean="0">
                      <a:latin typeface="Century Gothic" panose="020B0502020202020204" pitchFamily="34" charset="0"/>
                    </a:rPr>
                    <a:t>Écosystèmes</a:t>
                  </a:r>
                  <a:r>
                    <a:rPr lang="es-ES" sz="2800" dirty="0" smtClean="0">
                      <a:latin typeface="Century Gothic" panose="020B0502020202020204" pitchFamily="34" charset="0"/>
                    </a:rPr>
                    <a:t> Marines Vulnerables de la </a:t>
                  </a:r>
                  <a:r>
                    <a:rPr lang="fr-FR" sz="2800" dirty="0" smtClean="0">
                      <a:latin typeface="Century Gothic" panose="020B0502020202020204" pitchFamily="34" charset="0"/>
                    </a:rPr>
                    <a:t>Mauritanie</a:t>
                  </a:r>
                </a:p>
                <a:p>
                  <a:pPr algn="ctr"/>
                  <a:endParaRPr lang="es-ES" sz="1000" dirty="0" smtClean="0">
                    <a:latin typeface="Century Gothic" panose="020B0502020202020204" pitchFamily="34" charset="0"/>
                  </a:endParaRPr>
                </a:p>
                <a:p>
                  <a:pPr algn="ctr"/>
                  <a:r>
                    <a:rPr lang="es-ES" sz="2400" dirty="0" smtClean="0">
                      <a:latin typeface="Century Gothic" panose="020B0502020202020204" pitchFamily="34" charset="0"/>
                    </a:rPr>
                    <a:t>Base </a:t>
                  </a:r>
                  <a:r>
                    <a:rPr lang="fr-FR" sz="2400" dirty="0" smtClean="0">
                      <a:latin typeface="Century Gothic" panose="020B0502020202020204" pitchFamily="34" charset="0"/>
                    </a:rPr>
                    <a:t>scientifique pour</a:t>
                  </a:r>
                  <a:r>
                    <a:rPr lang="es-ES" sz="2400" dirty="0" smtClean="0">
                      <a:latin typeface="Century Gothic" panose="020B0502020202020204" pitchFamily="34" charset="0"/>
                    </a:rPr>
                    <a:t> </a:t>
                  </a:r>
                  <a:r>
                    <a:rPr lang="fr-FR" sz="2400" dirty="0" smtClean="0">
                      <a:latin typeface="Century Gothic" panose="020B0502020202020204" pitchFamily="34" charset="0"/>
                    </a:rPr>
                    <a:t>sa</a:t>
                  </a:r>
                  <a:r>
                    <a:rPr lang="es-ES" sz="2400" dirty="0" smtClean="0">
                      <a:latin typeface="Century Gothic" panose="020B0502020202020204" pitchFamily="34" charset="0"/>
                    </a:rPr>
                    <a:t> </a:t>
                  </a:r>
                  <a:r>
                    <a:rPr lang="fr-FR" sz="2400" dirty="0" smtClean="0">
                      <a:latin typeface="Century Gothic" panose="020B0502020202020204" pitchFamily="34" charset="0"/>
                    </a:rPr>
                    <a:t>protection</a:t>
                  </a:r>
                </a:p>
              </p:txBody>
            </p:sp>
          </p:grpSp>
          <p:sp>
            <p:nvSpPr>
              <p:cNvPr id="16" name="5 CuadroTexto"/>
              <p:cNvSpPr txBox="1">
                <a:spLocks noChangeArrowheads="1"/>
              </p:cNvSpPr>
              <p:nvPr/>
            </p:nvSpPr>
            <p:spPr bwMode="auto">
              <a:xfrm>
                <a:off x="2041561" y="5417591"/>
                <a:ext cx="6363341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fr-FR" altLang="en-US" dirty="0">
                    <a:latin typeface="Century Gothic" panose="020B0502020202020204" pitchFamily="34" charset="0"/>
                  </a:rPr>
                  <a:t>Ana 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Ramos*, </a:t>
                </a:r>
                <a:r>
                  <a:rPr lang="fr-FR" altLang="en-US" dirty="0" err="1" smtClean="0">
                    <a:latin typeface="Century Gothic" panose="020B0502020202020204" pitchFamily="34" charset="0"/>
                  </a:rPr>
                  <a:t>Andre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 Freiwald</a:t>
                </a:r>
                <a:r>
                  <a:rPr lang="fr-FR" altLang="en-US" baseline="30000" dirty="0" smtClean="0">
                    <a:latin typeface="Century Gothic" panose="020B0502020202020204" pitchFamily="34" charset="0"/>
                  </a:rPr>
                  <a:t>1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, Fran Ramil</a:t>
                </a:r>
                <a:r>
                  <a:rPr lang="fr-FR" altLang="en-US" baseline="30000" dirty="0" smtClean="0">
                    <a:latin typeface="Century Gothic" panose="020B0502020202020204" pitchFamily="34" charset="0"/>
                  </a:rPr>
                  <a:t>2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, Lydia 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Beuck</a:t>
                </a:r>
                <a:r>
                  <a:rPr lang="fr-FR" altLang="en-US" baseline="30000" dirty="0" smtClean="0">
                    <a:latin typeface="Century Gothic" panose="020B0502020202020204" pitchFamily="34" charset="0"/>
                  </a:rPr>
                  <a:t>1</a:t>
                </a:r>
                <a:endParaRPr lang="fr-FR" altLang="en-US" dirty="0" smtClean="0">
                  <a:latin typeface="Century Gothic" panose="020B0502020202020204" pitchFamily="34" charset="0"/>
                </a:endParaRPr>
              </a:p>
              <a:p>
                <a:pPr algn="ctr" eaLnBrk="1" hangingPunct="1"/>
                <a:r>
                  <a:rPr lang="fr-FR" altLang="en-US" dirty="0" smtClean="0">
                    <a:latin typeface="Century Gothic" panose="020B0502020202020204" pitchFamily="34" charset="0"/>
                  </a:rPr>
                  <a:t>Luis </a:t>
                </a:r>
                <a:r>
                  <a:rPr lang="fr-FR" altLang="en-US" dirty="0">
                    <a:latin typeface="Century Gothic" panose="020B0502020202020204" pitchFamily="34" charset="0"/>
                  </a:rPr>
                  <a:t>M. </a:t>
                </a:r>
                <a:r>
                  <a:rPr lang="fr-FR" altLang="en-US" dirty="0" err="1">
                    <a:latin typeface="Century Gothic" panose="020B0502020202020204" pitchFamily="34" charset="0"/>
                  </a:rPr>
                  <a:t>Agudo</a:t>
                </a:r>
                <a:r>
                  <a:rPr lang="fr-FR" altLang="en-US" dirty="0">
                    <a:latin typeface="Century Gothic" panose="020B0502020202020204" pitchFamily="34" charset="0"/>
                  </a:rPr>
                  <a:t>* (cartographie</a:t>
                </a:r>
                <a:r>
                  <a:rPr lang="fr-FR" altLang="en-US" dirty="0" smtClean="0">
                    <a:latin typeface="Century Gothic" panose="020B0502020202020204" pitchFamily="34" charset="0"/>
                  </a:rPr>
                  <a:t>)</a:t>
                </a:r>
                <a:endParaRPr lang="fr-FR" altLang="en-US" dirty="0"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7" name="CuadroTexto 16"/>
            <p:cNvSpPr txBox="1"/>
            <p:nvPr/>
          </p:nvSpPr>
          <p:spPr>
            <a:xfrm>
              <a:off x="2189153" y="6337470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1020144" y="4342629"/>
              <a:ext cx="3523036" cy="1143754"/>
            </a:xfrm>
            <a:prstGeom prst="rect">
              <a:avLst/>
            </a:prstGeom>
          </p:spPr>
        </p:pic>
        <p:pic>
          <p:nvPicPr>
            <p:cNvPr id="7175" name="Picture 18" descr="C:\WINDOWS\Archivos temporales de Internet\OLK5050\logoieoED.gif"/>
            <p:cNvPicPr>
              <a:picLocks noChangeAspect="1" noChangeArrowheads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2225" y="1305906"/>
              <a:ext cx="1134915" cy="10506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6" name="Picture 2" descr="http://www.chronicon-verlag.de/images/logo-senckenberg-kl.jp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87043" y="3841953"/>
              <a:ext cx="3174279" cy="6124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9" descr="http://webs.uvigo.es/jlsoidan/LogoUniversidadVigo%5B1%5D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440" y="1615148"/>
              <a:ext cx="753063" cy="11635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Imagen 2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90151" y="1290623"/>
              <a:ext cx="5044267" cy="3782018"/>
            </a:xfrm>
            <a:prstGeom prst="rect">
              <a:avLst/>
            </a:prstGeom>
          </p:spPr>
        </p:pic>
        <p:grpSp>
          <p:nvGrpSpPr>
            <p:cNvPr id="10" name="Grupo 9"/>
            <p:cNvGrpSpPr/>
            <p:nvPr/>
          </p:nvGrpSpPr>
          <p:grpSpPr>
            <a:xfrm>
              <a:off x="6482472" y="1421880"/>
              <a:ext cx="2568069" cy="4313438"/>
              <a:chOff x="6352720" y="1657496"/>
              <a:chExt cx="2568069" cy="4313438"/>
            </a:xfrm>
          </p:grpSpPr>
          <p:sp>
            <p:nvSpPr>
              <p:cNvPr id="9" name="Rectángulo 8"/>
              <p:cNvSpPr/>
              <p:nvPr/>
            </p:nvSpPr>
            <p:spPr>
              <a:xfrm>
                <a:off x="6352720" y="2774305"/>
                <a:ext cx="611174" cy="659402"/>
              </a:xfrm>
              <a:prstGeom prst="rect">
                <a:avLst/>
              </a:prstGeom>
              <a:solidFill>
                <a:srgbClr val="7030A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7171" name="Picture 1166"/>
              <p:cNvPicPr>
                <a:picLocks noChangeAspect="1" noChangeArrowheads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40" r="52289" b="59623"/>
              <a:stretch/>
            </p:blipFill>
            <p:spPr bwMode="auto">
              <a:xfrm>
                <a:off x="6818293" y="1657496"/>
                <a:ext cx="2102496" cy="4313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8 CuadroTexto"/>
          <p:cNvSpPr txBox="1">
            <a:spLocks noChangeArrowheads="1"/>
          </p:cNvSpPr>
          <p:nvPr/>
        </p:nvSpPr>
        <p:spPr bwMode="auto">
          <a:xfrm>
            <a:off x="5477460" y="1006161"/>
            <a:ext cx="2284600" cy="646331"/>
          </a:xfrm>
          <a:prstGeom prst="rect">
            <a:avLst/>
          </a:prstGeom>
          <a:noFill/>
          <a:ln w="9525">
            <a:solidFill>
              <a:srgbClr val="F443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36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Menacés</a:t>
            </a:r>
            <a:endParaRPr lang="fr-FR" altLang="en-US" sz="3600" dirty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Grupo 4"/>
          <p:cNvGrpSpPr/>
          <p:nvPr/>
        </p:nvGrpSpPr>
        <p:grpSpPr>
          <a:xfrm>
            <a:off x="467545" y="1124744"/>
            <a:ext cx="4155356" cy="4943428"/>
            <a:chOff x="467545" y="1124744"/>
            <a:chExt cx="4155356" cy="4943428"/>
          </a:xfrm>
        </p:grpSpPr>
        <p:sp>
          <p:nvSpPr>
            <p:cNvPr id="12291" name="7 CuadroTexto"/>
            <p:cNvSpPr txBox="1">
              <a:spLocks noChangeArrowheads="1"/>
            </p:cNvSpPr>
            <p:nvPr/>
          </p:nvSpPr>
          <p:spPr bwMode="auto">
            <a:xfrm>
              <a:off x="467545" y="1124744"/>
              <a:ext cx="415535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Pêche profonde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" name="24 Grupo"/>
            <p:cNvGrpSpPr>
              <a:grpSpLocks/>
            </p:cNvGrpSpPr>
            <p:nvPr/>
          </p:nvGrpSpPr>
          <p:grpSpPr bwMode="auto">
            <a:xfrm>
              <a:off x="1973997" y="2978897"/>
              <a:ext cx="2643188" cy="3089275"/>
              <a:chOff x="4924876" y="871459"/>
              <a:chExt cx="3312368" cy="4428493"/>
            </a:xfrm>
          </p:grpSpPr>
          <p:pic>
            <p:nvPicPr>
              <p:cNvPr id="12301" name="Picture 18" descr="http://images.aad.gov.au/img.py/30eb.jpg?width=640&amp;height=427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4876" y="3091705"/>
                <a:ext cx="3312368" cy="22082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02" name="Picture 20" descr="http://www.onearth.org/files/onearth/article_images/10sum_catch_01_a_slideshow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24879" y="871459"/>
                <a:ext cx="3266704" cy="21778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4" name="Grupo 3"/>
          <p:cNvGrpSpPr/>
          <p:nvPr/>
        </p:nvGrpSpPr>
        <p:grpSpPr>
          <a:xfrm>
            <a:off x="0" y="-5042"/>
            <a:ext cx="9137788" cy="713325"/>
            <a:chOff x="0" y="-5042"/>
            <a:chExt cx="9137788" cy="713325"/>
          </a:xfrm>
        </p:grpSpPr>
        <p:sp>
          <p:nvSpPr>
            <p:cNvPr id="12" name="13 Rectángulo"/>
            <p:cNvSpPr/>
            <p:nvPr/>
          </p:nvSpPr>
          <p:spPr>
            <a:xfrm>
              <a:off x="0" y="9456"/>
              <a:ext cx="9137788" cy="698827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" name="14 CuadroTexto"/>
            <p:cNvSpPr txBox="1"/>
            <p:nvPr/>
          </p:nvSpPr>
          <p:spPr>
            <a:xfrm>
              <a:off x="1647927" y="-5042"/>
              <a:ext cx="5256584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>
                  <a:solidFill>
                    <a:srgbClr val="CC3300"/>
                  </a:solidFill>
                  <a:cs typeface="Arial" pitchFamily="34" charset="0"/>
                </a:rPr>
                <a:t>Écosystèmes </a:t>
              </a:r>
              <a:r>
                <a:rPr lang="fr-FR" sz="4000" dirty="0" smtClean="0">
                  <a:solidFill>
                    <a:srgbClr val="CC3300"/>
                  </a:solidFill>
                  <a:cs typeface="Arial" pitchFamily="34" charset="0"/>
                </a:rPr>
                <a:t>du talus</a:t>
              </a:r>
              <a:endParaRPr lang="fr-FR" sz="4000" dirty="0">
                <a:solidFill>
                  <a:srgbClr val="CC33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467545" y="1852543"/>
            <a:ext cx="6912842" cy="4241622"/>
            <a:chOff x="467545" y="1852543"/>
            <a:chExt cx="6912842" cy="4241622"/>
          </a:xfrm>
        </p:grpSpPr>
        <p:grpSp>
          <p:nvGrpSpPr>
            <p:cNvPr id="3" name="26 Grupo"/>
            <p:cNvGrpSpPr>
              <a:grpSpLocks/>
            </p:cNvGrpSpPr>
            <p:nvPr/>
          </p:nvGrpSpPr>
          <p:grpSpPr bwMode="auto">
            <a:xfrm>
              <a:off x="5076925" y="2996952"/>
              <a:ext cx="2303462" cy="3097213"/>
              <a:chOff x="2906328" y="1124743"/>
              <a:chExt cx="2457760" cy="3384378"/>
            </a:xfrm>
          </p:grpSpPr>
          <p:pic>
            <p:nvPicPr>
              <p:cNvPr id="12299" name="Picture 22" descr="http://www.meretmarine.com/objets/500/1074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15816" y="1124743"/>
                <a:ext cx="2448272" cy="164034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300" name="Picture 24" descr="http://img.over-blog.com/400x282/3/17/69/33/25612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06328" y="2780929"/>
                <a:ext cx="2451335" cy="1728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6" name="7 CuadroTexto"/>
            <p:cNvSpPr txBox="1">
              <a:spLocks noChangeArrowheads="1"/>
            </p:cNvSpPr>
            <p:nvPr/>
          </p:nvSpPr>
          <p:spPr bwMode="auto">
            <a:xfrm>
              <a:off x="467545" y="1852543"/>
              <a:ext cx="451426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Exploitation </a:t>
              </a:r>
              <a:r>
                <a:rPr lang="fr-FR" altLang="en-US" sz="2800" dirty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pétrolière et minière</a:t>
              </a:r>
            </a:p>
          </p:txBody>
        </p:sp>
      </p:grpSp>
      <p:sp>
        <p:nvSpPr>
          <p:cNvPr id="19" name="8 CuadroTexto"/>
          <p:cNvSpPr txBox="1">
            <a:spLocks noChangeArrowheads="1"/>
          </p:cNvSpPr>
          <p:nvPr/>
        </p:nvSpPr>
        <p:spPr bwMode="auto">
          <a:xfrm>
            <a:off x="5477460" y="2001481"/>
            <a:ext cx="2791149" cy="646331"/>
          </a:xfrm>
          <a:prstGeom prst="rect">
            <a:avLst/>
          </a:prstGeom>
          <a:noFill/>
          <a:ln w="9525">
            <a:solidFill>
              <a:srgbClr val="F443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36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Peu connus</a:t>
            </a:r>
            <a:endParaRPr lang="fr-FR" altLang="en-US" sz="3600" dirty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CuadroTexto 19"/>
          <p:cNvSpPr txBox="1"/>
          <p:nvPr/>
        </p:nvSpPr>
        <p:spPr>
          <a:xfrm>
            <a:off x="2020790" y="6294558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08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7 CuadroTexto"/>
          <p:cNvSpPr txBox="1">
            <a:spLocks noChangeArrowheads="1"/>
          </p:cNvSpPr>
          <p:nvPr/>
        </p:nvSpPr>
        <p:spPr bwMode="auto">
          <a:xfrm>
            <a:off x="371786" y="1023041"/>
            <a:ext cx="828092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just" eaLnBrk="1" hangingPunct="1"/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L’impact des activités humaines sur les écosystèmes profonds est motif de préoccupation de la communauté scientifique, de l’industrie et des organismes internationaux </a:t>
            </a:r>
            <a:endParaRPr lang="fr-FR" altLang="en-US" sz="2000" dirty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8 CuadroTexto"/>
          <p:cNvSpPr txBox="1">
            <a:spLocks noChangeArrowheads="1"/>
          </p:cNvSpPr>
          <p:nvPr/>
        </p:nvSpPr>
        <p:spPr bwMode="auto">
          <a:xfrm>
            <a:off x="212706" y="5143540"/>
            <a:ext cx="8712374" cy="830997"/>
          </a:xfrm>
          <a:prstGeom prst="rect">
            <a:avLst/>
          </a:prstGeom>
          <a:noFill/>
          <a:ln w="9525">
            <a:solidFill>
              <a:srgbClr val="F443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Directives pour la protection de la biodiversité et les écosystèmes, et la soutenabilité et gestion des ressources</a:t>
            </a:r>
            <a:endParaRPr lang="fr-FR" altLang="en-US" sz="1400" dirty="0" smtClean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2020790" y="6294558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9" name="Grupo 8"/>
          <p:cNvGrpSpPr/>
          <p:nvPr/>
        </p:nvGrpSpPr>
        <p:grpSpPr>
          <a:xfrm>
            <a:off x="6212" y="-6899"/>
            <a:ext cx="9137788" cy="713325"/>
            <a:chOff x="0" y="-5042"/>
            <a:chExt cx="9137788" cy="713325"/>
          </a:xfrm>
        </p:grpSpPr>
        <p:sp>
          <p:nvSpPr>
            <p:cNvPr id="10" name="13 Rectángulo"/>
            <p:cNvSpPr/>
            <p:nvPr/>
          </p:nvSpPr>
          <p:spPr>
            <a:xfrm>
              <a:off x="0" y="9456"/>
              <a:ext cx="9137788" cy="698827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" name="14 CuadroTexto"/>
            <p:cNvSpPr txBox="1"/>
            <p:nvPr/>
          </p:nvSpPr>
          <p:spPr>
            <a:xfrm>
              <a:off x="1647927" y="-5042"/>
              <a:ext cx="59355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>
                  <a:solidFill>
                    <a:srgbClr val="CC3300"/>
                  </a:solidFill>
                  <a:cs typeface="Arial" pitchFamily="34" charset="0"/>
                </a:rPr>
                <a:t>Écosystèmes </a:t>
              </a:r>
              <a:r>
                <a:rPr lang="fr-FR" sz="4000" dirty="0" smtClean="0">
                  <a:solidFill>
                    <a:srgbClr val="CC3300"/>
                  </a:solidFill>
                  <a:cs typeface="Arial" pitchFamily="34" charset="0"/>
                </a:rPr>
                <a:t>profondes</a:t>
              </a:r>
              <a:endParaRPr lang="fr-FR" sz="4000" dirty="0">
                <a:solidFill>
                  <a:srgbClr val="CC33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" name="AutoShape 2" descr="Resultado de imagen de Assemblé General des Nations Unies logo"/>
          <p:cNvSpPr>
            <a:spLocks noChangeAspect="1" noChangeArrowheads="1"/>
          </p:cNvSpPr>
          <p:nvPr/>
        </p:nvSpPr>
        <p:spPr bwMode="auto">
          <a:xfrm>
            <a:off x="155575" y="-1089025"/>
            <a:ext cx="357187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grpSp>
        <p:nvGrpSpPr>
          <p:cNvPr id="4" name="Grupo 3"/>
          <p:cNvGrpSpPr/>
          <p:nvPr/>
        </p:nvGrpSpPr>
        <p:grpSpPr>
          <a:xfrm>
            <a:off x="332669" y="2240532"/>
            <a:ext cx="2642940" cy="2506397"/>
            <a:chOff x="-120106" y="2957790"/>
            <a:chExt cx="2642940" cy="2506397"/>
          </a:xfrm>
        </p:grpSpPr>
        <p:sp>
          <p:nvSpPr>
            <p:cNvPr id="11" name="7 CuadroTexto"/>
            <p:cNvSpPr txBox="1">
              <a:spLocks noChangeArrowheads="1"/>
            </p:cNvSpPr>
            <p:nvPr/>
          </p:nvSpPr>
          <p:spPr bwMode="auto">
            <a:xfrm>
              <a:off x="-120106" y="2957790"/>
              <a:ext cx="2642940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ctr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Assemblé General des Nations Unies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8" name="Picture 4" descr="Resultado de imagen de Assemblé General des Nations Unie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95" y="4369458"/>
              <a:ext cx="1227058" cy="1094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upo 6"/>
          <p:cNvGrpSpPr/>
          <p:nvPr/>
        </p:nvGrpSpPr>
        <p:grpSpPr>
          <a:xfrm>
            <a:off x="3632711" y="2366788"/>
            <a:ext cx="1173245" cy="1747536"/>
            <a:chOff x="3419872" y="2277873"/>
            <a:chExt cx="1173245" cy="1747536"/>
          </a:xfrm>
        </p:grpSpPr>
        <p:sp>
          <p:nvSpPr>
            <p:cNvPr id="12" name="7 CuadroTexto"/>
            <p:cNvSpPr txBox="1">
              <a:spLocks noChangeArrowheads="1"/>
            </p:cNvSpPr>
            <p:nvPr/>
          </p:nvSpPr>
          <p:spPr bwMode="auto">
            <a:xfrm>
              <a:off x="3487891" y="2277873"/>
              <a:ext cx="108632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FAO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0" name="Picture 6" descr="Resultado de imagen de logo fao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5191C9"/>
                </a:clrFrom>
                <a:clrTo>
                  <a:srgbClr val="5191C9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9872" y="2852164"/>
              <a:ext cx="1173245" cy="11732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" name="Grupo 14"/>
          <p:cNvGrpSpPr/>
          <p:nvPr/>
        </p:nvGrpSpPr>
        <p:grpSpPr>
          <a:xfrm>
            <a:off x="5604569" y="2097038"/>
            <a:ext cx="3017197" cy="2553914"/>
            <a:chOff x="5515243" y="2175352"/>
            <a:chExt cx="3017197" cy="2553914"/>
          </a:xfrm>
        </p:grpSpPr>
        <p:sp>
          <p:nvSpPr>
            <p:cNvPr id="13" name="7 CuadroTexto"/>
            <p:cNvSpPr txBox="1">
              <a:spLocks noChangeArrowheads="1"/>
            </p:cNvSpPr>
            <p:nvPr/>
          </p:nvSpPr>
          <p:spPr bwMode="auto">
            <a:xfrm>
              <a:off x="5515243" y="2175352"/>
              <a:ext cx="3017197" cy="13849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ctr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Convention Diversité Biologique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34" name="Picture 10" descr="Resultado de imagen de Convention Diversité Biologique (CDB)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4916" y="3578127"/>
              <a:ext cx="2877848" cy="11511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4152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2" name="8 CuadroTexto"/>
          <p:cNvSpPr txBox="1">
            <a:spLocks noChangeArrowheads="1"/>
          </p:cNvSpPr>
          <p:nvPr/>
        </p:nvSpPr>
        <p:spPr bwMode="auto">
          <a:xfrm>
            <a:off x="376335" y="912467"/>
            <a:ext cx="8330506" cy="1077218"/>
          </a:xfrm>
          <a:prstGeom prst="rect">
            <a:avLst/>
          </a:prstGeom>
          <a:noFill/>
          <a:ln w="9525">
            <a:solidFill>
              <a:srgbClr val="F4430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32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Plan Stratégique pour la Biodiversité 2011-2020</a:t>
            </a:r>
            <a:endParaRPr lang="fr-FR" altLang="en-US" dirty="0" smtClean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8 CuadroTexto"/>
          <p:cNvSpPr txBox="1">
            <a:spLocks noChangeArrowheads="1"/>
          </p:cNvSpPr>
          <p:nvPr/>
        </p:nvSpPr>
        <p:spPr bwMode="auto">
          <a:xfrm>
            <a:off x="331141" y="2380816"/>
            <a:ext cx="791046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Pour le 2020 les pays côtières et les </a:t>
            </a:r>
            <a:r>
              <a:rPr lang="fr-FR" altLang="en-US" sz="2400" dirty="0" err="1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RFMOs</a:t>
            </a:r>
            <a:r>
              <a:rPr lang="fr-FR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doivent:</a:t>
            </a:r>
          </a:p>
        </p:txBody>
      </p:sp>
      <p:sp>
        <p:nvSpPr>
          <p:cNvPr id="9" name="8 CuadroTexto"/>
          <p:cNvSpPr txBox="1">
            <a:spLocks noChangeArrowheads="1"/>
          </p:cNvSpPr>
          <p:nvPr/>
        </p:nvSpPr>
        <p:spPr bwMode="auto">
          <a:xfrm>
            <a:off x="331141" y="3918118"/>
            <a:ext cx="4600899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2. Identifier les habitats vulnérables</a:t>
            </a:r>
            <a:endParaRPr lang="fr-FR" altLang="en-US" sz="1200" dirty="0" smtClean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8 CuadroTexto"/>
          <p:cNvSpPr txBox="1">
            <a:spLocks noChangeArrowheads="1"/>
          </p:cNvSpPr>
          <p:nvPr/>
        </p:nvSpPr>
        <p:spPr bwMode="auto">
          <a:xfrm>
            <a:off x="304898" y="3255574"/>
            <a:ext cx="515756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1. Avoir l’inventaire de la biodiversité</a:t>
            </a:r>
            <a:endParaRPr lang="fr-FR" altLang="en-US" sz="1200" dirty="0" smtClean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8 CuadroTexto"/>
          <p:cNvSpPr txBox="1">
            <a:spLocks noChangeArrowheads="1"/>
          </p:cNvSpPr>
          <p:nvPr/>
        </p:nvSpPr>
        <p:spPr bwMode="auto">
          <a:xfrm>
            <a:off x="376335" y="4690016"/>
            <a:ext cx="384480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3. Établir un réseau de </a:t>
            </a:r>
            <a:r>
              <a:rPr lang="fr-FR" altLang="en-US" sz="2000" dirty="0" err="1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AMPs</a:t>
            </a:r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endParaRPr lang="fr-FR" altLang="en-US" sz="1200" dirty="0" smtClean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8 CuadroTexto"/>
          <p:cNvSpPr txBox="1">
            <a:spLocks noChangeArrowheads="1"/>
          </p:cNvSpPr>
          <p:nvPr/>
        </p:nvSpPr>
        <p:spPr bwMode="auto">
          <a:xfrm>
            <a:off x="406101" y="5361278"/>
            <a:ext cx="847452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20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4</a:t>
            </a:r>
            <a:r>
              <a:rPr lang="fr-FR" altLang="en-US" sz="20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. Protéger au moins le 10% des aires vulnérables et représentatives au niveau écologique</a:t>
            </a:r>
          </a:p>
        </p:txBody>
      </p:sp>
      <p:sp>
        <p:nvSpPr>
          <p:cNvPr id="11" name="CuadroTexto 10"/>
          <p:cNvSpPr txBox="1"/>
          <p:nvPr/>
        </p:nvSpPr>
        <p:spPr>
          <a:xfrm>
            <a:off x="2020790" y="6294558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6212" y="-6899"/>
            <a:ext cx="9137788" cy="713325"/>
            <a:chOff x="0" y="-5042"/>
            <a:chExt cx="9137788" cy="713325"/>
          </a:xfrm>
        </p:grpSpPr>
        <p:sp>
          <p:nvSpPr>
            <p:cNvPr id="13" name="13 Rectángulo"/>
            <p:cNvSpPr/>
            <p:nvPr/>
          </p:nvSpPr>
          <p:spPr>
            <a:xfrm>
              <a:off x="0" y="9456"/>
              <a:ext cx="9137788" cy="698827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" name="14 CuadroTexto"/>
            <p:cNvSpPr txBox="1"/>
            <p:nvPr/>
          </p:nvSpPr>
          <p:spPr>
            <a:xfrm>
              <a:off x="1647927" y="-5042"/>
              <a:ext cx="5935526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>
                  <a:solidFill>
                    <a:srgbClr val="CC3300"/>
                  </a:solidFill>
                  <a:cs typeface="Arial" pitchFamily="34" charset="0"/>
                </a:rPr>
                <a:t>Écosystèmes </a:t>
              </a:r>
              <a:r>
                <a:rPr lang="fr-FR" sz="4000" dirty="0" smtClean="0">
                  <a:solidFill>
                    <a:srgbClr val="CC3300"/>
                  </a:solidFill>
                  <a:cs typeface="Arial" pitchFamily="34" charset="0"/>
                </a:rPr>
                <a:t>profondes</a:t>
              </a:r>
              <a:endParaRPr lang="fr-FR" sz="4000" dirty="0">
                <a:solidFill>
                  <a:srgbClr val="CC33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3496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10509386" y="94647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91999" y="6323553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47" t="780" r="4539" b="888"/>
          <a:stretch/>
        </p:blipFill>
        <p:spPr>
          <a:xfrm>
            <a:off x="-4645024" y="1282749"/>
            <a:ext cx="1193875" cy="6743650"/>
          </a:xfrm>
          <a:prstGeom prst="rect">
            <a:avLst/>
          </a:prstGeom>
        </p:spPr>
      </p:pic>
      <p:grpSp>
        <p:nvGrpSpPr>
          <p:cNvPr id="4" name="Grupo 3"/>
          <p:cNvGrpSpPr/>
          <p:nvPr/>
        </p:nvGrpSpPr>
        <p:grpSpPr>
          <a:xfrm>
            <a:off x="6212" y="-46399"/>
            <a:ext cx="9137788" cy="6292771"/>
            <a:chOff x="6212" y="-46399"/>
            <a:chExt cx="9137788" cy="6292771"/>
          </a:xfrm>
        </p:grpSpPr>
        <p:grpSp>
          <p:nvGrpSpPr>
            <p:cNvPr id="3" name="Grupo 2"/>
            <p:cNvGrpSpPr/>
            <p:nvPr/>
          </p:nvGrpSpPr>
          <p:grpSpPr>
            <a:xfrm>
              <a:off x="6212" y="-46399"/>
              <a:ext cx="9137788" cy="707886"/>
              <a:chOff x="6212" y="-46399"/>
              <a:chExt cx="9137788" cy="707886"/>
            </a:xfrm>
          </p:grpSpPr>
          <p:sp>
            <p:nvSpPr>
              <p:cNvPr id="11" name="13 Rectángulo"/>
              <p:cNvSpPr/>
              <p:nvPr/>
            </p:nvSpPr>
            <p:spPr>
              <a:xfrm>
                <a:off x="6212" y="7600"/>
                <a:ext cx="9137788" cy="600086"/>
              </a:xfrm>
              <a:prstGeom prst="rect">
                <a:avLst/>
              </a:prstGeom>
              <a:solidFill>
                <a:srgbClr val="336699">
                  <a:alpha val="61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5" name="14 CuadroTexto"/>
              <p:cNvSpPr txBox="1"/>
              <p:nvPr/>
            </p:nvSpPr>
            <p:spPr>
              <a:xfrm>
                <a:off x="1691680" y="-46399"/>
                <a:ext cx="6285347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4000" dirty="0" smtClean="0">
                    <a:solidFill>
                      <a:srgbClr val="CC3300"/>
                    </a:solidFill>
                    <a:cs typeface="Arial" pitchFamily="34" charset="0"/>
                  </a:rPr>
                  <a:t>Les eaux mauritaniennes</a:t>
                </a:r>
                <a:endParaRPr lang="fr-FR" sz="4000" dirty="0">
                  <a:solidFill>
                    <a:srgbClr val="CC3300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2291" name="7 CuadroTexto"/>
            <p:cNvSpPr txBox="1">
              <a:spLocks noChangeArrowheads="1"/>
            </p:cNvSpPr>
            <p:nvPr/>
          </p:nvSpPr>
          <p:spPr bwMode="auto">
            <a:xfrm>
              <a:off x="465361" y="854144"/>
              <a:ext cx="3193886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Parmi les 4 zones d’upwelling plus productives des océans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20" name="Grupo 19"/>
            <p:cNvGrpSpPr>
              <a:grpSpLocks noChangeAspect="1"/>
            </p:cNvGrpSpPr>
            <p:nvPr/>
          </p:nvGrpSpPr>
          <p:grpSpPr>
            <a:xfrm>
              <a:off x="611560" y="2808684"/>
              <a:ext cx="3260229" cy="2172111"/>
              <a:chOff x="1428485" y="7066084"/>
              <a:chExt cx="4212000" cy="2630453"/>
            </a:xfrm>
          </p:grpSpPr>
          <p:pic>
            <p:nvPicPr>
              <p:cNvPr id="24" name="Imagen 2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8485" y="7066084"/>
                <a:ext cx="4212000" cy="2630453"/>
              </a:xfrm>
              <a:prstGeom prst="rect">
                <a:avLst/>
              </a:prstGeom>
            </p:spPr>
          </p:pic>
          <p:sp>
            <p:nvSpPr>
              <p:cNvPr id="25" name="Rectángulo 24"/>
              <p:cNvSpPr/>
              <p:nvPr/>
            </p:nvSpPr>
            <p:spPr>
              <a:xfrm>
                <a:off x="3399404" y="8261753"/>
                <a:ext cx="325369" cy="258051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21" name="Imagen 2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90" r="11084"/>
            <a:stretch/>
          </p:blipFill>
          <p:spPr>
            <a:xfrm>
              <a:off x="5582197" y="2405822"/>
              <a:ext cx="3082023" cy="3659125"/>
            </a:xfrm>
            <a:prstGeom prst="rect">
              <a:avLst/>
            </a:prstGeom>
          </p:spPr>
        </p:pic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47" t="779" r="3334" b="3933"/>
            <a:stretch/>
          </p:blipFill>
          <p:spPr>
            <a:xfrm>
              <a:off x="4094800" y="715486"/>
              <a:ext cx="1051843" cy="5530886"/>
            </a:xfrm>
            <a:prstGeom prst="rect">
              <a:avLst/>
            </a:prstGeom>
          </p:spPr>
        </p:pic>
        <p:sp>
          <p:nvSpPr>
            <p:cNvPr id="14" name="7 CuadroTexto"/>
            <p:cNvSpPr txBox="1">
              <a:spLocks noChangeArrowheads="1"/>
            </p:cNvSpPr>
            <p:nvPr/>
          </p:nvSpPr>
          <p:spPr bwMode="auto">
            <a:xfrm>
              <a:off x="5724128" y="1165614"/>
              <a:ext cx="2526741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marL="177800" indent="-1778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 algn="ctr"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Courant des Canaries</a:t>
              </a:r>
              <a:endPara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454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7 CuadroTexto"/>
          <p:cNvSpPr txBox="1">
            <a:spLocks noChangeArrowheads="1"/>
          </p:cNvSpPr>
          <p:nvPr/>
        </p:nvSpPr>
        <p:spPr bwMode="auto">
          <a:xfrm>
            <a:off x="1376877" y="836712"/>
            <a:ext cx="691495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algn="ctr" eaLnBrk="1" hangingPunct="1"/>
            <a:r>
              <a:rPr lang="fr-FR" altLang="en-US" sz="2800" dirty="0" smtClean="0">
                <a:solidFill>
                  <a:srgbClr val="FFC0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12% de surface marine est protégée</a:t>
            </a:r>
            <a:endParaRPr lang="fr-FR" altLang="en-US" sz="2800" dirty="0">
              <a:solidFill>
                <a:srgbClr val="FFC0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/>
          <p:cNvSpPr txBox="1"/>
          <p:nvPr/>
        </p:nvSpPr>
        <p:spPr>
          <a:xfrm>
            <a:off x="10509386" y="946477"/>
            <a:ext cx="367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fr-FR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fr-F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2023896" y="6416302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7174" name="Picture 6" descr="http://www.lerampao.org/view/carte/mvCoast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" b="52339"/>
          <a:stretch/>
        </p:blipFill>
        <p:spPr bwMode="auto">
          <a:xfrm>
            <a:off x="35496" y="1412776"/>
            <a:ext cx="9081374" cy="490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/>
          <p:cNvGrpSpPr/>
          <p:nvPr/>
        </p:nvGrpSpPr>
        <p:grpSpPr>
          <a:xfrm>
            <a:off x="3885336" y="1521626"/>
            <a:ext cx="549825" cy="3600237"/>
            <a:chOff x="3865039" y="1710694"/>
            <a:chExt cx="549825" cy="3600237"/>
          </a:xfrm>
        </p:grpSpPr>
        <p:sp>
          <p:nvSpPr>
            <p:cNvPr id="4" name="Rectángulo 3"/>
            <p:cNvSpPr/>
            <p:nvPr/>
          </p:nvSpPr>
          <p:spPr>
            <a:xfrm>
              <a:off x="3865039" y="1710694"/>
              <a:ext cx="549825" cy="1076549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ángulo 16"/>
            <p:cNvSpPr/>
            <p:nvPr/>
          </p:nvSpPr>
          <p:spPr>
            <a:xfrm>
              <a:off x="4067944" y="5085184"/>
              <a:ext cx="144016" cy="225747"/>
            </a:xfrm>
            <a:prstGeom prst="rect">
              <a:avLst/>
            </a:prstGeom>
            <a:solidFill>
              <a:srgbClr val="FF0000">
                <a:alpha val="53000"/>
              </a:srgb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0" y="-22894"/>
            <a:ext cx="9144000" cy="791504"/>
            <a:chOff x="0" y="-22894"/>
            <a:chExt cx="9144000" cy="791504"/>
          </a:xfrm>
        </p:grpSpPr>
        <p:sp>
          <p:nvSpPr>
            <p:cNvPr id="13" name="13 Rectángulo"/>
            <p:cNvSpPr/>
            <p:nvPr/>
          </p:nvSpPr>
          <p:spPr>
            <a:xfrm>
              <a:off x="0" y="7599"/>
              <a:ext cx="9144000" cy="761011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" name="14 CuadroTexto"/>
            <p:cNvSpPr txBox="1"/>
            <p:nvPr/>
          </p:nvSpPr>
          <p:spPr>
            <a:xfrm>
              <a:off x="1691680" y="-22894"/>
              <a:ext cx="6285347" cy="7078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4000" dirty="0" smtClean="0">
                  <a:solidFill>
                    <a:srgbClr val="CC3300"/>
                  </a:solidFill>
                  <a:cs typeface="Arial" pitchFamily="34" charset="0"/>
                </a:rPr>
                <a:t>Les eaux mauritaniennes</a:t>
              </a:r>
              <a:endParaRPr lang="fr-FR" sz="4000" dirty="0">
                <a:solidFill>
                  <a:srgbClr val="CC330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6" name="Grupo 5"/>
          <p:cNvGrpSpPr/>
          <p:nvPr/>
        </p:nvGrpSpPr>
        <p:grpSpPr>
          <a:xfrm>
            <a:off x="3643726" y="1479551"/>
            <a:ext cx="457634" cy="3319533"/>
            <a:chOff x="3617105" y="1871818"/>
            <a:chExt cx="457634" cy="3319533"/>
          </a:xfrm>
        </p:grpSpPr>
        <p:sp>
          <p:nvSpPr>
            <p:cNvPr id="18" name="Rectángulo 17"/>
            <p:cNvSpPr/>
            <p:nvPr/>
          </p:nvSpPr>
          <p:spPr>
            <a:xfrm>
              <a:off x="3617105" y="1871818"/>
              <a:ext cx="123833" cy="169521"/>
            </a:xfrm>
            <a:prstGeom prst="rect">
              <a:avLst/>
            </a:prstGeom>
            <a:solidFill>
              <a:schemeClr val="accent4">
                <a:lumMod val="75000"/>
                <a:alpha val="53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ángulo 18"/>
            <p:cNvSpPr/>
            <p:nvPr/>
          </p:nvSpPr>
          <p:spPr>
            <a:xfrm>
              <a:off x="3950906" y="5021830"/>
              <a:ext cx="123833" cy="169521"/>
            </a:xfrm>
            <a:prstGeom prst="rect">
              <a:avLst/>
            </a:prstGeom>
            <a:solidFill>
              <a:schemeClr val="accent4">
                <a:lumMod val="75000"/>
                <a:alpha val="53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62446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124" descr="100_41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1438"/>
            <a:ext cx="9144000" cy="6929438"/>
          </a:xfrm>
          <a:prstGeom prst="rect">
            <a:avLst/>
          </a:prstGeom>
          <a:solidFill>
            <a:srgbClr val="FFFFFF">
              <a:alpha val="8117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AutoShape 12" descr="data:image/jpeg;base64,/9j/4AAQSkZJRgABAQAAAQABAAD/2wCEAAkGBhQSERUUExMVFRUWFxoaFxgYFxgcFxwYHxgYGhgYFxgYHSYgGBojGxgYHy8iIygpLCwsFyIxNTAqNyYrLCkBCQoKBgYHGQ4ODSkYEhgpKSkpKSkpKSkpKSkpKSkpKSkpKSkpKSkpKSkpKSkpKSkpKSkpKSkpKSkpKSkpKSkpKf/AABEIALoBDwMBIgACEQEDEQH/xAAcAAABBQEBAQAAAAAAAAAAAAAEAAIDBQYBBwj/xAA+EAABAgQEAwYEBQMEAQUBAAABAhEAAyExBBJBUQUiYQYTcYGR8DKhscEHI0LR4RRS8RUzYnKCNEOSotIW/8QAFAEBAAAAAAAAAAAAAAAAAAAAAP/EABQRAQAAAAAAAAAAAAAAAAAAAAD/2gAMAwEAAhEDEQA/APcYUKFAKFChQChQniCdiwm/zLQE8KAVcTDs3zT8gD+0dXjqfwYA2OKU14COILGpDeP3DRQ4yeoVLm9zXzp94DSzMchN1gecDq43JH6watQEn0AjMFbAtrvTf3WAuKTWKF5qgjbqNX9XFoDar4ugaKPl+5jo4sk2Cj5RkUzSwYAkH+0v/wDV6e9IMkggAu3n16sbQGi/1RLOXHi/7QxXGE6B3tUV8KxQT1FIJVZiQLuaNQavQeMC4HELVMnBYssMC5ZJloURTYufPaA1Q4qP7SPH6w7/AFROx+XSnziiRLahUBpf6ufpDFoUaOQNa/cvtAXn+vS9/C1ejks8I8aT/aqM3MWxSCoj0Id73cm2hiZMwixoDdmsBQ18flAXi+Pyxd/T9rxCvtVJFzq1K/K8UHE8R3clcxanShBUctyAHYDU0ZncmA1yOWiFWcHkY0dnC6aX61gNijtBKJABLnSxtdjBEriiFFn9YwspKkkEAA0cqOYDQMxJPy8dzZAXTMoKAuyTapuVnpAbZMwGxBjrxlZWKWw5S+tfl0iRePKSbvd/RmsPlAaeFFBg+PNRR2v8wBfSLAcal6ne1bQB8KBsLxBEwOkwTAKFChQCjhjsKAUKFCgFEcya0KcthFZ/UXcvV9D7MAsViHNyD5dNxeBEYs/8vU+/KGrJJqabMfk1oYqlvGjj35QEU6fQk3uKFnt7pCzClG6P4aC14mRNFKvSz6P4RAqexoCWfRJodm0gCklqhqtqDA81LpbV/L3SOGYS1RfrsH+Tw2fOO5Jp99IAeaQkNza6MPkaAffpEGJPw82o1Zjq9a6xItXRVt/DS4gHGKqkZqZn5rfO9IA9YLg8tRt4a5SYLTLo9PD6+F9oru/SAKA7ZUv5hncQRhpwVyhTbso2qyWJuaP0MBP8daZAWF6tQEV0ang+xgHBg97OUH/3iPAGRJP1F4s505KUlRJADanyYbuWAF6Rmuz3E1LnYtKkZCJwoVEn/alAAsCAoiWp2NC7EtAaPvCk1fpToKO1tYZKnqBNWfo21XPvxvCMutTSvpQbUtCSsCt+gIfSp393gOFBIq2mwPkfflD5RGvlXX+D73cvEPTKpxcbBjUtp9fpHLw4RcmtDQlX3bwgBuKpfDzgtyTKWLUAyKoDfz6G0RYSWe7CX+HlL/8AGla0plMd4/OQnCT5ilMkSZublILZFBvnEnDMQ4JBfMErDFtACbULi20BHJksQSAGtzf/AKtUaQSSR8xpZvp6Wh2WzUN7aVp5xwkO3KDexNKVuXgJEGj5QBqcoB8yPKA8SpV0kudC4GrUFv8AEGoUMtD89GobfLpAuJkAqzaijuH9COtj0gBJiizqBL7Gl9SWIiRE8AtqkhnOYjwv7EPNGFGO6dd+gpHShlUII82Hz2asAdhM1S+gYuKb9YtpHEGb99PT7xTomPc1879Lev7w5M3/AK018+rvAaWVigYnBjOyscQACp9bFvUe/WLbCz9CfrAGQoUcMB2OEx2IpyqQA2KmdW+kV81xY9Hpf7wXOnftf+IGmJpf5N5vr78gAmlW5HVtB5RxU0MQWPvwgmThRXwcsfmGaO/0bKPunvSAAKiHNK7AD7sdKwlEk/qNA7jXzDb+sGTJAbR/bREmUXswc7t5b2gI0oamrNYvrV44tCauBY7n3X6xOAzM/wAvm4h2fY3b7D7QFZNLUZv/ABpTctvSIMdhApDEsSD5b+Pu0Wi2ItVq9NQ29yKQLMTbZwPiuS3S5gK4YY92QDmJoEkEdHUX+Eat4awdhJIlJe6RdThyXqTXdvbMThMKEBRLZiHLmgGwJowq9nJ0o1fjcVNUpKUyFFBFKoBBFytGbMw2apIFHqE+HecQeYJTUAMxVva4+8UPA8Q+Lmv8Mxax/wDFMlaKjotVqim8XGMxExKV5ZaQEp5My9dHcamty/nGewfECrET0olJliRMkFTzczqmSkoTzJlgBOXIK6h3EBr8PPPwqDkU1qzigsDQFm6+D+7Cna5oWbrQe9PSrX/UqzpCZWikupQYswPwuwKSd/WDcCJrETchDhjLBawd0lRIq9vlAFSpZFnD1NOu+t7vrDRdyGZy5c0p6U06RImQCOUm1nPj16xCJZXQG1SXdw9g+lPqdKhUdqOfCzgWKRLUkaupXK5e4DmnjYxBwGYRIlEBwAUKD1DOAegYCm5GlRY9qsMThlpGrAMwsSr5ZBAnApWaSQC2aXLULggmWg73cn0gLZEqqSCRvYDzO9bRKqSSQ9tbvbTzMRSZakgEVBq1q0sPf0gsS2d6u/uv3gIkyxdgd69T1PswxUir81rimzmOz+ISkqyrmICgAogkA1LCj6kERHLxUsh86WAd81wBUk9PtASLRW53v+31iP8AprelCb7t9Ka9YI7vMkKYVS7/AMvbr1jhuxFXt78/ZgBhI8HY6G9Pm3WCpWH5avQV9D06x3KwDm3Qa6VMMUt2r9tRpARSZ/MAX9DuRcA/WLGRMSKuPT6v4QAiSX8PBqb02LwdJl01szt7O8BdYaY4iaA8CevseMGQCgSeqC4gmGAr1y9wddfHT0iNCKsGII1fz1gpc1unW32iBfl69PfrAdArTfoRDSNfpa3SOiaG6vWscmTHDfbXp70gOmpv72v7eAFIIsw8nv5dIIUtn906V6Q5XWmn7+EAAmWbGurlx6UtSJ5ciluor4mlaxMQTbb5V2vb5ws7PuxpvbfxgIUo00pt0v71gSbLcvoDQaE7kbD6udAYKKqkeu/qNT8oiWgMABQNbU1pagB+g0uEaJZPMWKUq1cOW+J6Ut9doIwiCVFRpmFOgdgn0I83iRUzMwAsXUW1ow8qH0iOYFMSwpalSB9QxPhSAg49mGHmGWnMsJcAlgWNQ7FqPpHkGF4tOm47G5MPLKyuSlQE9LIUnKkZGT+Yc0s2YB2j0zjXEc6O7l1K1CWkhw6lXAIrlSl1KI0DXNPM+F4ISOOKSkZUDPKQXFCnllktd0oTT/kdqB6oiUUMoFR5VIZ3BU/Ldzvb+6LCWhSQzg6efqdYrRPOd2ZiCobEUUH2ysX22g7PmoNAHoQ12bx0p+0A6dOUXDVrVLE2oA49/QZMtQLiatiXyqCQPAMkPcAV84LRKSgAW6v63uYjMzKCwISC7mgbW99fWArePAdyCZigoJUUkKZlIQVpIpQpWlJ621il7H8SKsPh1KWsqmS0qmHvCSVqLqUWLgkqB01Fo5294UMXIJUgNJRMVmYuHQWAO5IF6a0pGW/CPDIDlUsBWUoSsJIPPzc5sQAEts7GA9Sly0EKBUo6F1rFA7/qt+0QnCd2hNFFLcwzKoNdTmbxLj1JMkAzAK81S52bc0q/pBOJkpSCpSiEgOTowF7fzAYztZgUzFiaksZUlCgtBGbKVT8+Ul0scoJcWBi17H4gGUpBVOmAKJCpkpQT4IVVJTSjRRqxi08QnJy8isMhRlkHNSZMdqVXlUpRAZ6ipDm/7K8NMuUkmauYSMxJsQouAHckB7mpPkAF3OTWtTv/ADA+Z2B1HW9zBRFSfvS0RgbfX620gGC7F3paunWHlBsEjew3O/h8ojKSSSWuW5Trc/KHINen38usA1Sjp40H7C37QSg6aj3rrHJSfC1a6w4/3B2gDcArrpdx9vfpFkC8U+DNb3bTw3i3lwD4GxB8PlBMV+MbUA+Xz97QA0wbU8GhqT7r9oahbnzNW/aHTNXB8n1gI1Ws7Vt4aecNSqrsKNb9oRp+oa0LPDDlY5We5rVv8wD8tKOKdfsKxyao1Lv69dDEOatA3mYlyC4vdxo77wHFKTQsNL0/xaGrm5SGFTYPTxNbD+LtCmFABJIDA3+258IFbMSAyT+o1cC+QEfqNyRvu0A/LQjNStSBU2P2f08GzMQQQAQoksA1vmKN+2sRpmFJDJAbd8oFPRvtAi5yirNnq9AwcJegZ6OQ9W0FxULaUgD4UktR6OdX8TV+vjDMRiTMJQghIFZi6UFXAI/U3ox8CJxHiBB7tKwkmilFuWjk0uqpoKjxgDHYgBCJMmhW6daioUtRNLiwdh5EA/gshK5ipgJEpIySE1HJ/wC4r/spQGpo1Lk+e4jDBeJnrN0zZBcuAM0qa6h8j/4x6XjECTIv3YQlh6MzquS7sBUxhRKabjEmi2wzhQIVnHeOBmDuyg+zi2gagYhKwialNVHmDhgLFN7BW2/rbcMLpBC6kVAHNmo+Yuag0o22kUfZ5YUiYlTOSFi/6swLA3ImomGl80FzJhTzIs4oGJOYUCQC6lO9AdGejQFriMelJoMyqbv1vt7aAJk0zFEOMzOaBkp15dVft4mOrnZaIOZZDgqFG3qz/EG8esOwcwgs4BJqcoc9fttaA52gw4OEmS0tzAJv/cqtdd/KMZ+H+HMsqSlTJUmUurmk2UEm4b/dkpDbKIjY8dW0tCal1pt/aKl39K7g7xlOzwcYcAgGZhlIvV0rWpJpUU0FngNfhSUElSuUGlScuo8iM7em0FqxmdVUTWBGUZLnRRfQPbf5jLl50BTKYpDN0rWrGhV6ekWFnZSxow1VUUGUFgzO4cn9NXNSGR4jxgp4qSZc0H8tLZR8OSbLfNmaq5gpo1emtwM6YJaSiXMynNQFNFEmoK1BwbXv4x57xPv1caCDNJlkCblCUj8rvAsi2ZgQ7mrJe0emYOeCKHlJKnB0VlULauT6GAOTbmU5bZjX03jqhlNvmPWGvpXYmm96Q8ddtvG0BzPR2Olv8PHZSqVVQHbwvqPOGqUS7JHj7/zaOEkFmVobv5NoYAgoFCCC5falYkSkMHTXoYbKGz2o37fzDwQ932f39YB+GXzBm8/Svyi2RFbhxX76e3+sWEoawEsAYtOx8oPioxSFAq1fZ3akAOyRctu9Xf5PHTMAD0Oj+B6D28QKw5Py1P2847UhiWuNfm4gHzvhoN/D3+0BZ9HFQ2/XTy9InUsmmYUsGD7wKvDlyymL19Pn8oDsuYAWBqd7Cn7EeggkTUhnqaUf6UrAxwxD7t5N4aeX+IpgJVlRc/FSyfS5anmRAMnT8ymBAyn0JdlDfpfU6B+YalKtUUd6EV+I6E1PraC04bLZiL1uSNf4+0IyCAmgNgP8A7V8HaACmpBfKLVNGoHITbo5G3jFbjJKphEuWsoUfiIUUgAgg5wkgkkORsQ9qG9UlgEipqVGj11bU7e3hk4dMs0ADmpZyTRyevn9GgKOXwCUh1TJ2ISsk8yl9492yLoTV2Yip6wsDwta2nGYSSwSyqtR35mt10rEvGsYCoSQnPmHMAB0oRQAMbkgB3umJU4VSxRRlBqBCufKP+ZIJJrZgOsADx5KJUspM2f3nNyg5meXMcqzKKEpyZ6K0NGNRhMNPnpxy5PekyJEorSBOmKyIUEkkLRlKlnMXLfqOgBGy7RSpmHkAYeQpaQpSlspNFFKpdXYknO+athvHmWD7Vq/rMRNErNMmSlSigrAAfKknM7qtpuYD0LA4hBdapynQv8AMEyfNCUIIBzfEQEgg2vmY3pJgVTFzVTDIWZZASlPeqCigc2eYhSwQs1p5EUJOV7KcJxOOmkql5JWVSic/KZoJKDu/PQPoCXDA7jBFTBYcIKUgjNYpdKgFEN+tVFWy3EBJheDy0ElGESA9SJSSRUEuAXbVnoxu0WeDxExQT+WcxYnnSGqKu1aFwBR9dYajEZkJCuVTXcUYMXDEN4E3G4iJMuYX7pKS91LBCCHL0oc1bvlO4gAe0mLmhaAZEsoYnNMnZclgFksaOxBvy6OYy3Y7tdKXLlsjmk055wBIzXI7rV6s/w6UiXtHx2RJx6FYicZplKS4ytlV8Ryy0jKlgQNTQ822L4bxrCy8B3SipU7vlKYJJTkUhqKoxzBLjVhs8B65xHjC5QKGT/uflo7wFS8/MWUgAolh1kljyoqQ4cjg8qYoKokJUT3gJzKtTm/tAAGRgKl7l8l2YlGahE9cwmZMllDTAoZUOcglqbNVWrMS2gAGtwBSg5SVyqMyiCgs1As2JL6vesBieLYeYnjalCaXkpFUhJZJSVLBzOSWK77gUYGN7w+UJToSXBdlEDMQ7myQlNSSwFiYyuLUUY+etgUBMvmyqCSETMOCxIIJCFF2Or6xpkYoBKM7pUkFKy9ElILqdLnR/B60oFqtTVcJJchyBoX9BWlmiWSt6ZgXtUGl9/rGbwWJTikTFTM2VWQyUsEqEkAKKkpLsVkKJerKSCzBrvBcETKJSiYtSAxQFTV8prm5UlMsgkvVOqtDQLFMkgf5sYRwxZ28adGh4kuN7Wd7VbzjuShYkatr7Z4BstBHnbSJBINySNfOHmSH6+uljTwpD+hb2X8GeAfh6HUe9osZIpd4r5cnrXWtXcxYSLQEsVmMkkkkfSnXWLOKnGOFO3p/mADSitxc2f3tHJdrE7N1elYeVDWn1r8nhqmHjRnLQDZqWvSpv6m3hA6gNtLt5QWU7fUezrHO6p/HV/vABYucpMtRlpSVpqkEUU1SKNca+EN4Hi0rQGBSsgKWCebMp2V1SWOUgswDQcEgDy2+sCLwAUSlJKZiRmlr/4OXS1HSFFm0ChZ4A1JLEkjX5fW0CKSSSQQ+jiiUvdQpUv8tIrcR2jCZqcPNTlmUz0dASSyVFWqVGgo5diBVrgoCE02ck3LipNnJ+0BQ8Sx0yU4Rh1zmvlmJBIZ8zKFiRvsI4jjc0IKlyFy2Ci2ZCrWzEENSvg9oscYGc0o+pzeI2sPSKnFlU1QRLPiogFgDQtTXQ3ygVC6B3h0zmUpUpRJLgkSx/cKPNFamu5VZ4ITjyOYy1gdUy3a4cd86S1wf5g6UnKnRkjyCR4ufIxGJPfJDpaUCCzNnaoJYfC7U+9gznG+OTlyFK7tSJCQ81RZ5gCkhUuWQSwyEnNdTMkXjyjic3hy8UqY+IEtQQpMqShCsgsZSlqUmoSEuUihUQ5Zz67+IWJUnBrlSyMy2lpZ2dZy0ANGS5fqIwX/APLol4nAASsxnCcJjL/3EJOTKAaJUEUGhN2vAbfB8Wlow0tSElEsoBlp78JTlLgOV5nG9idi8cwPGErSrKF5azOadJAOYkUSuSVNUmrNd7RT/h9jzJVP4fMU6UqWJJIDK1Uggij5s2U7qezRvJnDUS8ikMkPlIL5WVs3w8zW2tAUMrGioUAokJLmfJobUACetA9+ogOevGZyUYhJluClJOFK2/UkzCt2Ykgs9dY1eHAJZQZRcKCiXNASeodKh/EMxi8zoQcgS5mzKOlNylN2JA8vKA847V5MUhEuZOlyUIJ77EKCFOA/+2JZAPOoihc87Oy3oOz/AAGRIm5lY3CT5XNklKnqlqzGgWpKUrAJAZgomofVMbXtzgQoScOlI5lhakN+gBXdIbUBiSNSSdYxs7slKlyuIye8STh5svu1LIClHLYDVwVU8IDfS56MhQggLmDMwnTlAqGU5qyyaAJ0YCHycRLStAQpTKTmymZOJLsKEyqh1O4Ou1ID7FccViJSQpSZapaSJiiUBZJy5SnNQfCoHUF+gi3w86QhKwlcoFM1R5lS35iFJJJPMyg1fDYQHmGK4hNOJV/TgqCkTSJcszCEgrIVMTmbIRYkNUa633D+0EzGqEgYealyibMImB1S8iQEozrSwWog3cAkjRsfiuKTcJjSiVPQpUsKlJmBKAg5l5mVnLAOeYl8rEaPHo/Z7heHwiJQRPkTlzAoTlJUCCs8wI6JUwBIo3VoDW/0UrKD3KWIUGUlCikGw1oM2lItUzHGlWI+sUa8YlMtOSalQAHKVvV9FmrlhRT+UH8N4nLmMhJqlgxDGw6VB6QFlJWq+j38hEniD5eBPjEUtKQDS/RvdYlKup+ezfeAfLVTw9/aJio0p9/d4HzZflq3sw+XXRQp0uYAlDgdfDpBuH+GAARqT1cVf7xYSPhEBJFVjRVQ/b711i1gDEygTXzb7wFXkV10jiphFCSBW/8An28SMPq1G2iBSdaHUV6+xASS5j+gq3vaHlIH+emtYYlh60p43oG9Y5NVsTZw38dTASTEbUp76PA0/RVSUEm1SkhlJDbgva4TtCN7gAEfvWv1iWWGHkKvv/mAr+LcHl4lQd6y+RaaFKg5BqCCClbFJDEUItFfhsevDrTIxDAktKW5yTBZku5SsD9J21+I3K3SG1ScyQws+Yiv/Ujo8M47g5U6RMRMAUhSbnTXOk6ZRzPo0ANiWy0LeBOYJo/1AHU9DHcLKShJKm5qkAEVslIAvoABVgBVo867OdoSMYtBXNnYcE93MLkpUC0szCzJQrmrRGZWgDx6OmSJhPeB2DjZm0bo/wBOkA2ThTNZSgybhG+xUbH6V81Wc0Uc201NmAauv1jmGIZi/mB11ERpxIYqVyoSFHMelz4AAl/4gMf2ow+fES5dVCWCuYaNnUC1NmHkw86mbIAx3CgEn4Z7qL1sSdqE1LC8XU+copmL/Usqygu4zHkFC3wJA6MYh46kJ4jw6ih/usXpQpDDQDfzgAvxC4aqXiJWJw4yqUedqOtLFCz8gXoQGi6kdtMJOkJC58qWuamstcxKVpWKMQohmWDU3brFn2kw4myFIOicwDa6l7gBOau5HSPA+1kpIXMYAupAUpwWXlIPmQHoWt0gPbE8dRNCe6Ug505y5DBmKiG2VmdruA7kETy8UgHu0L7xKeZYKkZjsHJANal2YJAcAgRh+FdlMJPwsoz5eaZ3aVcqQhas6WSkkAOczpD0+G8ET/wgkS0BXfTAp2ZPwmgepOp1baAKTihisYVpcstNDQgPQEXTRCqnqYf2ZlIVjeIqmBBSZyQUqZiMgpXTp0EAyPw6SVDLiJgzElikmyRmIa1VW0vFRg+xcw4nEIQsZJUwJmKdWaocHcjKKmrEWo8ASoJ4fjjQKlkqOUHmKCEksNSQyg11JUmyi2ux5lTVjuikS8hCpg6kzEplkfqVUEvQFtaZDj/ZWdmlEETG5XSxAF5bnQkuGvzUuIhwPAZmU84SllFnLBSVVCdiCXpWoaAoxwj+rx8pOX/1CZ5TVgCBNErSgHdoI6Abx6fwuaMRg+6Uyp4DJrUlAKkg7GjeZ6xh53AJiOIYeUhTqKFrSA6TlYkhy4t1jWYvAzJM0aBQKjU0zEuXo5Brqzk6wGm4NxBM3DiYAwUAq1RmTa1SCflFpOxwAS5+IAt4h4x/COHmUqbLUohipagHPK5UcuYEXUG8D1jQowQUlNSQUhqOelB4/PWAs0hxTp7eHsbAW9/v6RWy5ZfKGFDzM3TU+xDzNmO1PPzsb7X2gLQq0p6OLUiREv2PdoBkylPVxRrg9CadfYgtCj0rYAQBAlbP1v1v5QbhrNtFahZfWnT3rB+CND5QBMDT5e/lBMUePkPRRLFTPmUDUbpIgHTlADMTsPM00HUQ2fKcdfdfpFVxbEhWZCnKZbL6MhlMKu4pem8CzeP/AJYU6mUspYAOHdLaNV9R5QFlg0hEpGYuUoDqUSXYM5Jdy761gyUlw9Q4GsZU8UylUspARLSaXdNQGLi5/Z4bP4x3aEjLygFQA0SkAeL7ePSA0qg6lJrygF6avuPbwQhAZqD0v+8YbH9piWSnMCTlJATTMAoKD7ZgPYi5SSZYUvmKUut2NuZTsW0FNBTcQF/iMN8JAcg0roXCrat8/CKDFzM0lMk5udaZZAFMlFKc1J/KB11ETzjlRRh4uKhIDlzYMd6nzIHD5hE0FKUqShBNFAc5VlNKEEBO3/uN4hk+1PZ/uccJkuaJCJ2dSZmZaQJiEKKpSyhQXlWQlQ1fM1qs4P27QiUROnEqcpGdlAso/EqjEAg5nZQLhi6BuuIJGKlmTNljNcJzJWAoBw73FSkhg4JHj4V2l4KuRMXJWlGdAdRqFFyS4f4kuaG51rAelD8SZKFJSZqShScxWlfMmr5SGIUrTmKfExNxLt9hpqBLkzkqSQCshgyUuRLU7VUUt5dRHh0qUt2qmliptqcxF9BCTg5qiUhJJTUubVAu7XoID2eV2kkLPNMSE943NSiQgoWSL0UseIMDK4yhc3h0xc9KiiXM7wFswWVS01r8RJUqrUfR48y4fwCapJmJDd18QzpCgGBJAdzVW1XAFYscB2dxC0pmIlzu6WotMTLUU5QVJPMk5aEfXzD17iPbXDywkBeczFhJMsZsiDWmgLPctRy1AfI+IYlM3vmllGcoKUKRzAAEiqdwUvupWgAgSZw3EGahGVRUqZ3YSpSSCohJCQoUSWWg1/u8Yh4l2fxElQRNSUqVb4DUaBSSbe3gN1wTtBKVhsOpalpmyEZHCHASByqIqSWLG9z0g2f+IMtWUTv6hBUpiTLSUFkZswypBNO6U1xmjyyXLWrmSVMXFCGehqHYWF9htCOFmZkju2UpmHLU5Uk1NXLv4mkB6zwntpLUU/nBBCFUmSJlFKYqS6FsphVwADBPBONpRi8UObNNnJKVJCjKYSr56gglBYPqKmPLhhcRLQSxCEhyQmUWYBi7bGnQw2XgpxysKEOkjumemwtSA9Nw34jYRSFBSJiVByt00/4qWdLHwdukVmA7RoUsqWlaAVODkV8QBc8thdxfLvGFwUrEL70ShMoCmYAoBLghsyQGIAcV3gBUudnKCtWZJLjPrrb/AK1poID0PhnbPDzOKoxMzNJlIkqlusuEqJdizsObKKCzRpsb2zw0wkqWhAByywtK3mDmBYBJ5SWaj3vHjkvBTklQ5iVMaKo5epLVJqGvDJiJxKkrWtgTy53Lu56PrufN4D2OV2hQvJMImJUkKQCpC0haS+UjOA7UDlqpe0bbhk0LGXKtOUJqoAAuNKl99NN4+bFYRajQZdQ8wpA3LPTQuep3j2f8KwUYZYVN7xPecrOQ2RKlDmF3VXys0BusgA96m7QzwLn36RInEJb0gbiPEUSk8xNf7Xe4gGmplszFV6WyKNv2gyUhyCk8uSzhncVjIK/ELDZsgWsKlkhQCSRRJsWqnNlAPWLuR2mkUayiAkNRXQOBAXiABu3v35QbhhSARiHajVv9BBmFW/h5QBMZTE9pZZdK8yVJYmwYsSHBILsB5mNXGO46AuYphLNaghAUwGhX1JL9KQAK+MS1KKgpRC0GXlZBykgcyua9BT94pMXxmQJQkmaoFKwXZGd3Lhk6c9fO14dxnhq1IORMurAZkhSWAfkBQAXFHp0is/0qeiZ+avDPlf41lWW9UIGawd930gCpnHMOpaiJtF8tAkD9QoQa1U9TeA+I8dwy2HffpKUimuUWuSCFG2o8YqeKSSRlVikpQoEoEudMZrDN+WpQL60HM1miuRwZAZIxLJY1CJijUUSMyEJSCSKnd94C7mcekSilfeFYUoA5KkBkgHKWJHLXxtA0z8Q1Z1vnUlUvIElLJZJXdLWUFgZrli7sBAeH4cEhObEJHLlTlCjX+05wMrBrO4FBSLLC9nQtSiqYTMJy0TNQ6blKlKYM6NldW0BvCO3qZqSJpWnIkBBZ3JBdCQlK3sL6Ho0XfDO1SQp1d4pxUjDzjYh7J0Gm5EQTeAA1KpmUZQSpcxI2CipKuYAULsS9odheHnLlRNDgh0ywVEAli9AGJYUHq5MBKO0s1OKUsYacy0pShWQsAnM1Ff3aP5ga1vbvDnHSRlQvv5WYyyAkEjM60KGZwmxBqHtcxbYjupYzLzrK01cBQ1oLm7vUsd3iLhnEpYP5KVMmvKMoTSgUADuKVNBaA8SXNUS4US4sRtZwQ1K7xyXj5wJIWt2YnpQsfQHyj1ri/ZTAoTMmlC1GYtav9xSQnMCo93kAdL1qFRT4ThOAStGTCrnKDE51TGLpA+FTAjM7PfwgMRgOPz5SsyJpSVE5iyXLpylyRqkt4E7xZ4Xthi0Jyy8XPlpFQlBCUgkvQIYCpMazGcOw86U5wCEJqc8sKBetHSOZNC5belBAkngWCdl4YBg4/OmZi9XWyyGcigAN76hkcbxuepX5s+atl95zLKj3mVIzVUaslId6ADaOzONTZoAXMUrqp1Vdy+axN6/49AkSJCSBJwkhmf8A2kHMHo6pudhuTW25iJYCs0uRKQH+NMqXzeapYFOga/WA86nYlSFES5q6M1MpLCtmavveNeLXdUxT3qpVCaGtWcUj2HhXZhMpJSvDykBQc5pSVG7h85USB5WHWKrEYNAVy4CWogVIkBxVw70PKPibXaA81/qlKYKmTGN3US/k4Br9Kw/FYpQVlStSmarrchhQpzFrNTfwj0Ofh2AJXLQcyirldwWqVIZzo1QNGhnE+HAgd7PnTAwIyABLMxbMXN6M46i0B5siZVXMoDXKanZ63qIIHDpwynKuqiKPU7JZn0tqI3kjhqFFkpxAmGqcqwRlGuVKSQf1EsHygwTieHApzdziZqg5zrVMUsk1LJoBrS+vgHnQ4ZNUoZZc0uNErDlnIHhWnSEjg0zMEqQsGujWd6HYirn0j05HC2QAcJMmOMoBlktSrIdtuYqenoLiOCKWlhw/9RIzLBo7kOFFNnajV1gPPuDcK7yd3a15BZSw5Y2YZfiqdP5j2/h2OwsmWiVLmokhIK7LcqLAq5ksSRSoNBS1Mvh+F5CAnBoZJ/WpBqa1Abxq7Wi24fwSdMKSf6ZCQ6crcupHLlNgQKqennAaDD8dzKfv0ZVfAShQrtUByQ1L9IF4j2ilYkZEzUFaQXKUzKaPUVYh/SGL4TNYKQqUpR5XyW0BDG13J84tsBgGAJKSxI5QcrtsVUgMAngaDMWvvQASnMSCNWBympdLXLm8aaXwUnmBUssQBlJDdHW92v0i84fwtEuaoELL3UyWBJcgMKD9oIQ6CCCVWAcpA63AL+GpgIOGYxRUEKWSU3SQAXYGup3eNNwATGWVvlJGR2ejvUaePWKgomKLjKCSxq7ixqLaGNJw7DlEsAu+rl4AqMB2y4CFhX5gRV6gVU93pvtvXSN/A+MwSZiSFAEG4NjAeEzeAd4kIE0lSaBc1UxqCmUNsRfR6xRzuzE5KjlUkkfqs9agOSvo9bml29c412ERMWrKGBDNo+UgEgVULeT1vGSxvYznZQmUYJJzlObqLAPRiAz6vAZj/R5qUhUwAHMzjEVUag5nJqRaopYbCK4euWQ8wEg5UkKnFIFCpKSkhwxTQFqvUGNHx7soQpU2YUO/MU5khRBYUKiSQUs9vSKuXhEySFOEnMaMVO6qAlsqaE3INBAE4DgUycUgzFpLk5mXRIcHOVMw+IfEHO9IvJ3CMgSpUxKAv9ZmEHR2SGKv060pACJsxZZOi0hRPO5AeroIBcPQ3PnB03CTAxyJANyxKEkBIAEti7Cl2DiAgmYqWktLTOWl6qWsZXuAAoOoWca26lknH5zzLWMt8qCkgOHCCG0H9v0gyVhkjM4KyfiJQgUAawcqrQdGvE65c4h5ZYKLEEHMEt+pJoxDVfXSsBAvEyyHWJ5SKJUC6gmlSVJIFdXp5wBxEpGbuUTB8JFFK6DOQA6i5ZNAHBEWCuHFEwCYACVB8rFLNRJAmAAPeu0F4jDSkgd6orJzKy1RlKSxchym96gs/gGTTjwpu9kroGKpSjmYbpUkDbX7xS4rGso/08hZDDMVLUVE1YqQkZUgAUAamsapWKwqaEskXMokgs15ll9GYcp6RW4nESVFROGJJP61LWVaFmITUPU7atAUSp6ihgmXLDF86irMTTlGUig6X1MDnBLmqDBFSXQhJLXs76A/KLAS+YkyDlKQyClbWAFnJDAm/Wwixw0qbMImfkpAAIRyfCPhATVSQdyH3NICpPCZpXyd6mWwYsBWrfCph0v5xBK4YpSswn5Q5YrM3MK6qQlgS2hIpGqXwhKznxExRIyAiWSokEmgUdnY2qTeD+HcPkiWUhTJuEKmEEFwKORoAatr5BUcO4QMhC8XNUUgOUpWQSTcqNQxepToDQGGTOCmpXNGXVpRL3H/AFBZNIucT/ThRSqYtWYMFBagK5qKMxbE3FtIC7jCSySETZoAoRZ/1AMwoNi1NyAAGVw4FSsmJXT9KUcyWP8A2GViNDv1IKXw3KEAoSFZjzLmFRUoMScq3HxdWrCk45IJ/p8MmWogZVHNmCc1wSDVjoQz6xMjE0qgTZlkqWkkJDMciFUoQSKC3lAQLEwfld6PiNEEhKQ+ySwALBkuOkWOGE4kZQsBJqEO1DR8wzVpppFngsfMyJRySyB8ICQNSCzgir7fuZ/qC3cISGHNoy9Q6dWYQEOF4ZNcTCktSq1ZSkAPypyhw5NthvD0cJJZRUlHQByBsaN5UvCM2czlQJJLpZnu4cmpH+IacFMmAu6DQAKBY3dyTu589YCZWHTLSSqcFFmSkEilGBAF/B+pN4H4hxMypEwoSVLSlwFFQCgCMwerFq1AtrHJXAUg86lXqEhKUlrKJ/jSCpnCEzCxlBaaslRIHUMwrp0gKD8POI4hZnzcWSAZgEsAApAZyEkUAAKepq7kRuMJiELWSHCWADpKS71ivwnAVJATLQlCQSQnK4BLOxJO3j4RbSuFrASMy3YB3PVw6XJEA6dJllLFSi5NcxLU1Yn5x1GHQAlDhRS1gD6uBrBuH4IwDjMf7iS99Caj3520rAJFwHaAr8BhDdvJhvYuBTwi4AhAR2AUKFCgOEQLieFSl1UgO4LihcBgX6PBcKAo8X2PkTFJUoF0u1tTuz7jzgJH4eYdmICtiUIJG1wXjUwoDK4zsMk1lqAVuXs1qUA8BA+H7DFBKnQo0FyAzNZo2UKAxWN7DlakkJSMrMWT6aWv7o5X4dJILzDmLjMAApmtQRs4UBhMR+G+YsFpyhjUVJA3/etB1jk7sDMZLK+HRwXOpLt4NG8hQHnEv8PVgvkQNaIlkuOqiWJHlWG4n8OVEKyIAe5JDvcEBiKHd7R6TCgPPcJ2LnqQxEsUatdqkpZ3bb+VL/DRbMqYl+WyaUtqCTaPQoUBgE/hqUhITMAKdWcne5p84mV+HSlEEzX3cqIPkGA+cbmFAY3C/hvLQls77sMrjyqKbROr8PpGgAoeoq9wRW9rdI1UdgM0jsNJueYgkjNUeDWgpPZWWCSAz+NPCtIu4UBRnsjJYpahel7+OlB6RPL7NSkhgD4Ub0Ii1hQAKeCy2ZqbQ88MRt8zBcKAD/0mW75f58TcxInAIFkge3giFAMEkbe/OHAR2FAKFChQChQoUB//2Q=="/>
          <p:cNvSpPr>
            <a:spLocks noChangeAspect="1" noChangeArrowheads="1"/>
          </p:cNvSpPr>
          <p:nvPr/>
        </p:nvSpPr>
        <p:spPr bwMode="auto">
          <a:xfrm>
            <a:off x="155575" y="-1684338"/>
            <a:ext cx="5124450" cy="3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/>
          </a:p>
        </p:txBody>
      </p:sp>
      <p:sp>
        <p:nvSpPr>
          <p:cNvPr id="14341" name="AutoShape 14" descr="data:image/jpeg;base64,/9j/4AAQSkZJRgABAQAAAQABAAD/2wCEAAkGBhQSERUUExMVFRUWFxoaFxgYFxgcFxwYHxgYGhgYFxgYHSYgGBojGxgYHy8iIygpLCwsFyIxNTAqNyYrLCkBCQoKBgYHGQ4ODSkYEhgpKSkpKSkpKSkpKSkpKSkpKSkpKSkpKSkpKSkpKSkpKSkpKSkpKSkpKSkpKSkpKSkpKf/AABEIALoBDwMBIgACEQEDEQH/xAAcAAABBQEBAQAAAAAAAAAAAAAEAAIDBQYBBwj/xAA+EAABAgQEAwYEBQMEAQUBAAABAhEAAyExBBJBUQUiYQYTcYGR8DKhscEHI0LR4RRS8RUzYnKCNEOSotIW/8QAFAEBAAAAAAAAAAAAAAAAAAAAAP/EABQRAQAAAAAAAAAAAAAAAAAAAAD/2gAMAwEAAhEDEQA/APcYUKFAKFChQChQniCdiwm/zLQE8KAVcTDs3zT8gD+0dXjqfwYA2OKU14COILGpDeP3DRQ4yeoVLm9zXzp94DSzMchN1gecDq43JH6watQEn0AjMFbAtrvTf3WAuKTWKF5qgjbqNX9XFoDar4ugaKPl+5jo4sk2Cj5RkUzSwYAkH+0v/wDV6e9IMkggAu3n16sbQGi/1RLOXHi/7QxXGE6B3tUV8KxQT1FIJVZiQLuaNQavQeMC4HELVMnBYssMC5ZJloURTYufPaA1Q4qP7SPH6w7/AFROx+XSnziiRLahUBpf6ufpDFoUaOQNa/cvtAXn+vS9/C1ejks8I8aT/aqM3MWxSCoj0Id73cm2hiZMwixoDdmsBQ18flAXi+Pyxd/T9rxCvtVJFzq1K/K8UHE8R3clcxanShBUctyAHYDU0ZncmA1yOWiFWcHkY0dnC6aX61gNijtBKJABLnSxtdjBEriiFFn9YwspKkkEAA0cqOYDQMxJPy8dzZAXTMoKAuyTapuVnpAbZMwGxBjrxlZWKWw5S+tfl0iRePKSbvd/RmsPlAaeFFBg+PNRR2v8wBfSLAcal6ne1bQB8KBsLxBEwOkwTAKFChQCjhjsKAUKFCgFEcya0KcthFZ/UXcvV9D7MAsViHNyD5dNxeBEYs/8vU+/KGrJJqabMfk1oYqlvGjj35QEU6fQk3uKFnt7pCzClG6P4aC14mRNFKvSz6P4RAqexoCWfRJodm0gCklqhqtqDA81LpbV/L3SOGYS1RfrsH+Tw2fOO5Jp99IAeaQkNza6MPkaAffpEGJPw82o1Zjq9a6xItXRVt/DS4gHGKqkZqZn5rfO9IA9YLg8tRt4a5SYLTLo9PD6+F9oru/SAKA7ZUv5hncQRhpwVyhTbso2qyWJuaP0MBP8daZAWF6tQEV0ang+xgHBg97OUH/3iPAGRJP1F4s505KUlRJADanyYbuWAF6Rmuz3E1LnYtKkZCJwoVEn/alAAsCAoiWp2NC7EtAaPvCk1fpToKO1tYZKnqBNWfo21XPvxvCMutTSvpQbUtCSsCt+gIfSp393gOFBIq2mwPkfflD5RGvlXX+D73cvEPTKpxcbBjUtp9fpHLw4RcmtDQlX3bwgBuKpfDzgtyTKWLUAyKoDfz6G0RYSWe7CX+HlL/8AGla0plMd4/OQnCT5ilMkSZublILZFBvnEnDMQ4JBfMErDFtACbULi20BHJksQSAGtzf/AKtUaQSSR8xpZvp6Wh2WzUN7aVp5xwkO3KDexNKVuXgJEGj5QBqcoB8yPKA8SpV0kudC4GrUFv8AEGoUMtD89GobfLpAuJkAqzaijuH9COtj0gBJiizqBL7Gl9SWIiRE8AtqkhnOYjwv7EPNGFGO6dd+gpHShlUII82Hz2asAdhM1S+gYuKb9YtpHEGb99PT7xTomPc1879Lev7w5M3/AK018+rvAaWVigYnBjOyscQACp9bFvUe/WLbCz9CfrAGQoUcMB2OEx2IpyqQA2KmdW+kV81xY9Hpf7wXOnftf+IGmJpf5N5vr78gAmlW5HVtB5RxU0MQWPvwgmThRXwcsfmGaO/0bKPunvSAAKiHNK7AD7sdKwlEk/qNA7jXzDb+sGTJAbR/bREmUXswc7t5b2gI0oamrNYvrV44tCauBY7n3X6xOAzM/wAvm4h2fY3b7D7QFZNLUZv/ABpTctvSIMdhApDEsSD5b+Pu0Wi2ItVq9NQ29yKQLMTbZwPiuS3S5gK4YY92QDmJoEkEdHUX+Eat4awdhJIlJe6RdThyXqTXdvbMThMKEBRLZiHLmgGwJowq9nJ0o1fjcVNUpKUyFFBFKoBBFytGbMw2apIFHqE+HecQeYJTUAMxVva4+8UPA8Q+Lmv8Mxax/wDFMlaKjotVqim8XGMxExKV5ZaQEp5My9dHcamty/nGewfECrET0olJliRMkFTzczqmSkoTzJlgBOXIK6h3EBr8PPPwqDkU1qzigsDQFm6+D+7Cna5oWbrQe9PSrX/UqzpCZWikupQYswPwuwKSd/WDcCJrETchDhjLBawd0lRIq9vlAFSpZFnD1NOu+t7vrDRdyGZy5c0p6U06RImQCOUm1nPj16xCJZXQG1SXdw9g+lPqdKhUdqOfCzgWKRLUkaupXK5e4DmnjYxBwGYRIlEBwAUKD1DOAegYCm5GlRY9qsMThlpGrAMwsSr5ZBAnApWaSQC2aXLULggmWg73cn0gLZEqqSCRvYDzO9bRKqSSQ9tbvbTzMRSZakgEVBq1q0sPf0gsS2d6u/uv3gIkyxdgd69T1PswxUir81rimzmOz+ISkqyrmICgAogkA1LCj6kERHLxUsh86WAd81wBUk9PtASLRW53v+31iP8AprelCb7t9Ka9YI7vMkKYVS7/AMvbr1jhuxFXt78/ZgBhI8HY6G9Pm3WCpWH5avQV9D06x3KwDm3Qa6VMMUt2r9tRpARSZ/MAX9DuRcA/WLGRMSKuPT6v4QAiSX8PBqb02LwdJl01szt7O8BdYaY4iaA8CevseMGQCgSeqC4gmGAr1y9wddfHT0iNCKsGII1fz1gpc1unW32iBfl69PfrAdArTfoRDSNfpa3SOiaG6vWscmTHDfbXp70gOmpv72v7eAFIIsw8nv5dIIUtn906V6Q5XWmn7+EAAmWbGurlx6UtSJ5ciluor4mlaxMQTbb5V2vb5ws7PuxpvbfxgIUo00pt0v71gSbLcvoDQaE7kbD6udAYKKqkeu/qNT8oiWgMABQNbU1pagB+g0uEaJZPMWKUq1cOW+J6Ut9doIwiCVFRpmFOgdgn0I83iRUzMwAsXUW1ow8qH0iOYFMSwpalSB9QxPhSAg49mGHmGWnMsJcAlgWNQ7FqPpHkGF4tOm47G5MPLKyuSlQE9LIUnKkZGT+Yc0s2YB2j0zjXEc6O7l1K1CWkhw6lXAIrlSl1KI0DXNPM+F4ISOOKSkZUDPKQXFCnllktd0oTT/kdqB6oiUUMoFR5VIZ3BU/Ldzvb+6LCWhSQzg6efqdYrRPOd2ZiCobEUUH2ysX22g7PmoNAHoQ12bx0p+0A6dOUXDVrVLE2oA49/QZMtQLiatiXyqCQPAMkPcAV84LRKSgAW6v63uYjMzKCwISC7mgbW99fWArePAdyCZigoJUUkKZlIQVpIpQpWlJ621il7H8SKsPh1KWsqmS0qmHvCSVqLqUWLgkqB01Fo5294UMXIJUgNJRMVmYuHQWAO5IF6a0pGW/CPDIDlUsBWUoSsJIPPzc5sQAEts7GA9Sly0EKBUo6F1rFA7/qt+0QnCd2hNFFLcwzKoNdTmbxLj1JMkAzAK81S52bc0q/pBOJkpSCpSiEgOTowF7fzAYztZgUzFiaksZUlCgtBGbKVT8+Ul0scoJcWBi17H4gGUpBVOmAKJCpkpQT4IVVJTSjRRqxi08QnJy8isMhRlkHNSZMdqVXlUpRAZ6ipDm/7K8NMuUkmauYSMxJsQouAHckB7mpPkAF3OTWtTv/ADA+Z2B1HW9zBRFSfvS0RgbfX620gGC7F3paunWHlBsEjew3O/h8ojKSSSWuW5Trc/KHINen38usA1Sjp40H7C37QSg6aj3rrHJSfC1a6w4/3B2gDcArrpdx9vfpFkC8U+DNb3bTw3i3lwD4GxB8PlBMV+MbUA+Xz97QA0wbU8GhqT7r9oahbnzNW/aHTNXB8n1gI1Ws7Vt4aecNSqrsKNb9oRp+oa0LPDDlY5We5rVv8wD8tKOKdfsKxyao1Lv69dDEOatA3mYlyC4vdxo77wHFKTQsNL0/xaGrm5SGFTYPTxNbD+LtCmFABJIDA3+258IFbMSAyT+o1cC+QEfqNyRvu0A/LQjNStSBU2P2f08GzMQQQAQoksA1vmKN+2sRpmFJDJAbd8oFPRvtAi5yirNnq9AwcJegZ6OQ9W0FxULaUgD4UktR6OdX8TV+vjDMRiTMJQghIFZi6UFXAI/U3ox8CJxHiBB7tKwkmilFuWjk0uqpoKjxgDHYgBCJMmhW6daioUtRNLiwdh5EA/gshK5ipgJEpIySE1HJ/wC4r/spQGpo1Lk+e4jDBeJnrN0zZBcuAM0qa6h8j/4x6XjECTIv3YQlh6MzquS7sBUxhRKabjEmi2wzhQIVnHeOBmDuyg+zi2gagYhKwialNVHmDhgLFN7BW2/rbcMLpBC6kVAHNmo+Yuag0o22kUfZ5YUiYlTOSFi/6swLA3ImomGl80FzJhTzIs4oGJOYUCQC6lO9AdGejQFriMelJoMyqbv1vt7aAJk0zFEOMzOaBkp15dVft4mOrnZaIOZZDgqFG3qz/EG8esOwcwgs4BJqcoc9fttaA52gw4OEmS0tzAJv/cqtdd/KMZ+H+HMsqSlTJUmUurmk2UEm4b/dkpDbKIjY8dW0tCal1pt/aKl39K7g7xlOzwcYcAgGZhlIvV0rWpJpUU0FngNfhSUElSuUGlScuo8iM7em0FqxmdVUTWBGUZLnRRfQPbf5jLl50BTKYpDN0rWrGhV6ekWFnZSxow1VUUGUFgzO4cn9NXNSGR4jxgp4qSZc0H8tLZR8OSbLfNmaq5gpo1emtwM6YJaSiXMynNQFNFEmoK1BwbXv4x57xPv1caCDNJlkCblCUj8rvAsi2ZgQ7mrJe0emYOeCKHlJKnB0VlULauT6GAOTbmU5bZjX03jqhlNvmPWGvpXYmm96Q8ddtvG0BzPR2Olv8PHZSqVVQHbwvqPOGqUS7JHj7/zaOEkFmVobv5NoYAgoFCCC5falYkSkMHTXoYbKGz2o37fzDwQ932f39YB+GXzBm8/Svyi2RFbhxX76e3+sWEoawEsAYtOx8oPioxSFAq1fZ3akAOyRctu9Xf5PHTMAD0Oj+B6D28QKw5Py1P2847UhiWuNfm4gHzvhoN/D3+0BZ9HFQ2/XTy9InUsmmYUsGD7wKvDlyymL19Pn8oDsuYAWBqd7Cn7EeggkTUhnqaUf6UrAxwxD7t5N4aeX+IpgJVlRc/FSyfS5anmRAMnT8ymBAyn0JdlDfpfU6B+YalKtUUd6EV+I6E1PraC04bLZiL1uSNf4+0IyCAmgNgP8A7V8HaACmpBfKLVNGoHITbo5G3jFbjJKphEuWsoUfiIUUgAgg5wkgkkORsQ9qG9UlgEipqVGj11bU7e3hk4dMs0ADmpZyTRyevn9GgKOXwCUh1TJ2ISsk8yl9492yLoTV2Yip6wsDwta2nGYSSwSyqtR35mt10rEvGsYCoSQnPmHMAB0oRQAMbkgB3umJU4VSxRRlBqBCufKP+ZIJJrZgOsADx5KJUspM2f3nNyg5meXMcqzKKEpyZ6K0NGNRhMNPnpxy5PekyJEorSBOmKyIUEkkLRlKlnMXLfqOgBGy7RSpmHkAYeQpaQpSlspNFFKpdXYknO+athvHmWD7Vq/rMRNErNMmSlSigrAAfKknM7qtpuYD0LA4hBdapynQv8AMEyfNCUIIBzfEQEgg2vmY3pJgVTFzVTDIWZZASlPeqCigc2eYhSwQs1p5EUJOV7KcJxOOmkql5JWVSic/KZoJKDu/PQPoCXDA7jBFTBYcIKUgjNYpdKgFEN+tVFWy3EBJheDy0ElGESA9SJSSRUEuAXbVnoxu0WeDxExQT+WcxYnnSGqKu1aFwBR9dYajEZkJCuVTXcUYMXDEN4E3G4iJMuYX7pKS91LBCCHL0oc1bvlO4gAe0mLmhaAZEsoYnNMnZclgFksaOxBvy6OYy3Y7tdKXLlsjmk055wBIzXI7rV6s/w6UiXtHx2RJx6FYicZplKS4ytlV8Ryy0jKlgQNTQ822L4bxrCy8B3SipU7vlKYJJTkUhqKoxzBLjVhs8B65xHjC5QKGT/uflo7wFS8/MWUgAolh1kljyoqQ4cjg8qYoKokJUT3gJzKtTm/tAAGRgKl7l8l2YlGahE9cwmZMllDTAoZUOcglqbNVWrMS2gAGtwBSg5SVyqMyiCgs1As2JL6vesBieLYeYnjalCaXkpFUhJZJSVLBzOSWK77gUYGN7w+UJToSXBdlEDMQ7myQlNSSwFiYyuLUUY+etgUBMvmyqCSETMOCxIIJCFF2Or6xpkYoBKM7pUkFKy9ElILqdLnR/B60oFqtTVcJJchyBoX9BWlmiWSt6ZgXtUGl9/rGbwWJTikTFTM2VWQyUsEqEkAKKkpLsVkKJerKSCzBrvBcETKJSiYtSAxQFTV8prm5UlMsgkvVOqtDQLFMkgf5sYRwxZ28adGh4kuN7Wd7VbzjuShYkatr7Z4BstBHnbSJBINySNfOHmSH6+uljTwpD+hb2X8GeAfh6HUe9osZIpd4r5cnrXWtXcxYSLQEsVmMkkkkfSnXWLOKnGOFO3p/mADSitxc2f3tHJdrE7N1elYeVDWn1r8nhqmHjRnLQDZqWvSpv6m3hA6gNtLt5QWU7fUezrHO6p/HV/vABYucpMtRlpSVpqkEUU1SKNca+EN4Hi0rQGBSsgKWCebMp2V1SWOUgswDQcEgDy2+sCLwAUSlJKZiRmlr/4OXS1HSFFm0ChZ4A1JLEkjX5fW0CKSSSQQ+jiiUvdQpUv8tIrcR2jCZqcPNTlmUz0dASSyVFWqVGgo5diBVrgoCE02ck3LipNnJ+0BQ8Sx0yU4Rh1zmvlmJBIZ8zKFiRvsI4jjc0IKlyFy2Ci2ZCrWzEENSvg9oscYGc0o+pzeI2sPSKnFlU1QRLPiogFgDQtTXQ3ygVC6B3h0zmUpUpRJLgkSx/cKPNFamu5VZ4ITjyOYy1gdUy3a4cd86S1wf5g6UnKnRkjyCR4ufIxGJPfJDpaUCCzNnaoJYfC7U+9gznG+OTlyFK7tSJCQ81RZ5gCkhUuWQSwyEnNdTMkXjyjic3hy8UqY+IEtQQpMqShCsgsZSlqUmoSEuUihUQ5Zz67+IWJUnBrlSyMy2lpZ2dZy0ANGS5fqIwX/APLol4nAASsxnCcJjL/3EJOTKAaJUEUGhN2vAbfB8Wlow0tSElEsoBlp78JTlLgOV5nG9idi8cwPGErSrKF5azOadJAOYkUSuSVNUmrNd7RT/h9jzJVP4fMU6UqWJJIDK1Uggij5s2U7qezRvJnDUS8ikMkPlIL5WVs3w8zW2tAUMrGioUAokJLmfJobUACetA9+ogOevGZyUYhJluClJOFK2/UkzCt2Ykgs9dY1eHAJZQZRcKCiXNASeodKh/EMxi8zoQcgS5mzKOlNylN2JA8vKA847V5MUhEuZOlyUIJ77EKCFOA/+2JZAPOoihc87Oy3oOz/AAGRIm5lY3CT5XNklKnqlqzGgWpKUrAJAZgomofVMbXtzgQoScOlI5lhakN+gBXdIbUBiSNSSdYxs7slKlyuIye8STh5svu1LIClHLYDVwVU8IDfS56MhQggLmDMwnTlAqGU5qyyaAJ0YCHycRLStAQpTKTmymZOJLsKEyqh1O4Ou1ID7FccViJSQpSZapaSJiiUBZJy5SnNQfCoHUF+gi3w86QhKwlcoFM1R5lS35iFJJJPMyg1fDYQHmGK4hNOJV/TgqCkTSJcszCEgrIVMTmbIRYkNUa633D+0EzGqEgYealyibMImB1S8iQEozrSwWog3cAkjRsfiuKTcJjSiVPQpUsKlJmBKAg5l5mVnLAOeYl8rEaPHo/Z7heHwiJQRPkTlzAoTlJUCCs8wI6JUwBIo3VoDW/0UrKD3KWIUGUlCikGw1oM2lItUzHGlWI+sUa8YlMtOSalQAHKVvV9FmrlhRT+UH8N4nLmMhJqlgxDGw6VB6QFlJWq+j38hEniD5eBPjEUtKQDS/RvdYlKup+ezfeAfLVTw9/aJio0p9/d4HzZflq3sw+XXRQp0uYAlDgdfDpBuH+GAARqT1cVf7xYSPhEBJFVjRVQ/b711i1gDEygTXzb7wFXkV10jiphFCSBW/8An28SMPq1G2iBSdaHUV6+xASS5j+gq3vaHlIH+emtYYlh60p43oG9Y5NVsTZw38dTASTEbUp76PA0/RVSUEm1SkhlJDbgva4TtCN7gAEfvWv1iWWGHkKvv/mAr+LcHl4lQd6y+RaaFKg5BqCCClbFJDEUItFfhsevDrTIxDAktKW5yTBZku5SsD9J21+I3K3SG1ScyQws+Yiv/Ujo8M47g5U6RMRMAUhSbnTXOk6ZRzPo0ANiWy0LeBOYJo/1AHU9DHcLKShJKm5qkAEVslIAvoABVgBVo867OdoSMYtBXNnYcE93MLkpUC0szCzJQrmrRGZWgDx6OmSJhPeB2DjZm0bo/wBOkA2ThTNZSgybhG+xUbH6V81Wc0Uc201NmAauv1jmGIZi/mB11ERpxIYqVyoSFHMelz4AAl/4gMf2ow+fES5dVCWCuYaNnUC1NmHkw86mbIAx3CgEn4Z7qL1sSdqE1LC8XU+copmL/Usqygu4zHkFC3wJA6MYh46kJ4jw6ih/usXpQpDDQDfzgAvxC4aqXiJWJw4yqUedqOtLFCz8gXoQGi6kdtMJOkJC58qWuamstcxKVpWKMQohmWDU3brFn2kw4myFIOicwDa6l7gBOau5HSPA+1kpIXMYAupAUpwWXlIPmQHoWt0gPbE8dRNCe6Ug505y5DBmKiG2VmdruA7kETy8UgHu0L7xKeZYKkZjsHJANal2YJAcAgRh+FdlMJPwsoz5eaZ3aVcqQhas6WSkkAOczpD0+G8ET/wgkS0BXfTAp2ZPwmgepOp1baAKTihisYVpcstNDQgPQEXTRCqnqYf2ZlIVjeIqmBBSZyQUqZiMgpXTp0EAyPw6SVDLiJgzElikmyRmIa1VW0vFRg+xcw4nEIQsZJUwJmKdWaocHcjKKmrEWo8ASoJ4fjjQKlkqOUHmKCEksNSQyg11JUmyi2ux5lTVjuikS8hCpg6kzEplkfqVUEvQFtaZDj/ZWdmlEETG5XSxAF5bnQkuGvzUuIhwPAZmU84SllFnLBSVVCdiCXpWoaAoxwj+rx8pOX/1CZ5TVgCBNErSgHdoI6Abx6fwuaMRg+6Uyp4DJrUlAKkg7GjeZ6xh53AJiOIYeUhTqKFrSA6TlYkhy4t1jWYvAzJM0aBQKjU0zEuXo5Brqzk6wGm4NxBM3DiYAwUAq1RmTa1SCflFpOxwAS5+IAt4h4x/COHmUqbLUohipagHPK5UcuYEXUG8D1jQowQUlNSQUhqOelB4/PWAs0hxTp7eHsbAW9/v6RWy5ZfKGFDzM3TU+xDzNmO1PPzsb7X2gLQq0p6OLUiREv2PdoBkylPVxRrg9CadfYgtCj0rYAQBAlbP1v1v5QbhrNtFahZfWnT3rB+CND5QBMDT5e/lBMUePkPRRLFTPmUDUbpIgHTlADMTsPM00HUQ2fKcdfdfpFVxbEhWZCnKZbL6MhlMKu4pem8CzeP/AJYU6mUspYAOHdLaNV9R5QFlg0hEpGYuUoDqUSXYM5Jdy761gyUlw9Q4GsZU8UylUspARLSaXdNQGLi5/Z4bP4x3aEjLygFQA0SkAeL7ePSA0qg6lJrygF6avuPbwQhAZqD0v+8YbH9piWSnMCTlJATTMAoKD7ZgPYi5SSZYUvmKUut2NuZTsW0FNBTcQF/iMN8JAcg0roXCrat8/CKDFzM0lMk5udaZZAFMlFKc1J/KB11ETzjlRRh4uKhIDlzYMd6nzIHD5hE0FKUqShBNFAc5VlNKEEBO3/uN4hk+1PZ/uccJkuaJCJ2dSZmZaQJiEKKpSyhQXlWQlQ1fM1qs4P27QiUROnEqcpGdlAso/EqjEAg5nZQLhi6BuuIJGKlmTNljNcJzJWAoBw73FSkhg4JHj4V2l4KuRMXJWlGdAdRqFFyS4f4kuaG51rAelD8SZKFJSZqShScxWlfMmr5SGIUrTmKfExNxLt9hpqBLkzkqSQCshgyUuRLU7VUUt5dRHh0qUt2qmliptqcxF9BCTg5qiUhJJTUubVAu7XoID2eV2kkLPNMSE943NSiQgoWSL0UseIMDK4yhc3h0xc9KiiXM7wFswWVS01r8RJUqrUfR48y4fwCapJmJDd18QzpCgGBJAdzVW1XAFYscB2dxC0pmIlzu6WotMTLUU5QVJPMk5aEfXzD17iPbXDywkBeczFhJMsZsiDWmgLPctRy1AfI+IYlM3vmllGcoKUKRzAAEiqdwUvupWgAgSZw3EGahGVRUqZ3YSpSSCohJCQoUSWWg1/u8Yh4l2fxElQRNSUqVb4DUaBSSbe3gN1wTtBKVhsOpalpmyEZHCHASByqIqSWLG9z0g2f+IMtWUTv6hBUpiTLSUFkZswypBNO6U1xmjyyXLWrmSVMXFCGehqHYWF9htCOFmZkju2UpmHLU5Uk1NXLv4mkB6zwntpLUU/nBBCFUmSJlFKYqS6FsphVwADBPBONpRi8UObNNnJKVJCjKYSr56gglBYPqKmPLhhcRLQSxCEhyQmUWYBi7bGnQw2XgpxysKEOkjumemwtSA9Nw34jYRSFBSJiVByt00/4qWdLHwdukVmA7RoUsqWlaAVODkV8QBc8thdxfLvGFwUrEL70ShMoCmYAoBLghsyQGIAcV3gBUudnKCtWZJLjPrrb/AK1poID0PhnbPDzOKoxMzNJlIkqlusuEqJdizsObKKCzRpsb2zw0wkqWhAByywtK3mDmBYBJ5SWaj3vHjkvBTklQ5iVMaKo5epLVJqGvDJiJxKkrWtgTy53Lu56PrufN4D2OV2hQvJMImJUkKQCpC0haS+UjOA7UDlqpe0bbhk0LGXKtOUJqoAAuNKl99NN4+bFYRajQZdQ8wpA3LPTQuep3j2f8KwUYZYVN7xPecrOQ2RKlDmF3VXys0BusgA96m7QzwLn36RInEJb0gbiPEUSk8xNf7Xe4gGmplszFV6WyKNv2gyUhyCk8uSzhncVjIK/ELDZsgWsKlkhQCSRRJsWqnNlAPWLuR2mkUayiAkNRXQOBAXiABu3v35QbhhSARiHajVv9BBmFW/h5QBMZTE9pZZdK8yVJYmwYsSHBILsB5mNXGO46AuYphLNaghAUwGhX1JL9KQAK+MS1KKgpRC0GXlZBykgcyua9BT94pMXxmQJQkmaoFKwXZGd3Lhk6c9fO14dxnhq1IORMurAZkhSWAfkBQAXFHp0is/0qeiZ+avDPlf41lWW9UIGawd930gCpnHMOpaiJtF8tAkD9QoQa1U9TeA+I8dwy2HffpKUimuUWuSCFG2o8YqeKSSRlVikpQoEoEudMZrDN+WpQL60HM1miuRwZAZIxLJY1CJijUUSMyEJSCSKnd94C7mcekSilfeFYUoA5KkBkgHKWJHLXxtA0z8Q1Z1vnUlUvIElLJZJXdLWUFgZrli7sBAeH4cEhObEJHLlTlCjX+05wMrBrO4FBSLLC9nQtSiqYTMJy0TNQ6blKlKYM6NldW0BvCO3qZqSJpWnIkBBZ3JBdCQlK3sL6Ho0XfDO1SQp1d4pxUjDzjYh7J0Gm5EQTeAA1KpmUZQSpcxI2CipKuYAULsS9odheHnLlRNDgh0ywVEAli9AGJYUHq5MBKO0s1OKUsYacy0pShWQsAnM1Ff3aP5ga1vbvDnHSRlQvv5WYyyAkEjM60KGZwmxBqHtcxbYjupYzLzrK01cBQ1oLm7vUsd3iLhnEpYP5KVMmvKMoTSgUADuKVNBaA8SXNUS4US4sRtZwQ1K7xyXj5wJIWt2YnpQsfQHyj1ri/ZTAoTMmlC1GYtav9xSQnMCo93kAdL1qFRT4ThOAStGTCrnKDE51TGLpA+FTAjM7PfwgMRgOPz5SsyJpSVE5iyXLpylyRqkt4E7xZ4Xthi0Jyy8XPlpFQlBCUgkvQIYCpMazGcOw86U5wCEJqc8sKBetHSOZNC5belBAkngWCdl4YBg4/OmZi9XWyyGcigAN76hkcbxuepX5s+atl95zLKj3mVIzVUaslId6ADaOzONTZoAXMUrqp1Vdy+axN6/49AkSJCSBJwkhmf8A2kHMHo6pudhuTW25iJYCs0uRKQH+NMqXzeapYFOga/WA86nYlSFES5q6M1MpLCtmavveNeLXdUxT3qpVCaGtWcUj2HhXZhMpJSvDykBQc5pSVG7h85USB5WHWKrEYNAVy4CWogVIkBxVw70PKPibXaA81/qlKYKmTGN3US/k4Br9Kw/FYpQVlStSmarrchhQpzFrNTfwj0Ofh2AJXLQcyirldwWqVIZzo1QNGhnE+HAgd7PnTAwIyABLMxbMXN6M46i0B5siZVXMoDXKanZ63qIIHDpwynKuqiKPU7JZn0tqI3kjhqFFkpxAmGqcqwRlGuVKSQf1EsHygwTieHApzdziZqg5zrVMUsk1LJoBrS+vgHnQ4ZNUoZZc0uNErDlnIHhWnSEjg0zMEqQsGujWd6HYirn0j05HC2QAcJMmOMoBlktSrIdtuYqenoLiOCKWlhw/9RIzLBo7kOFFNnajV1gPPuDcK7yd3a15BZSw5Y2YZfiqdP5j2/h2OwsmWiVLmokhIK7LcqLAq5ksSRSoNBS1Mvh+F5CAnBoZJ/WpBqa1Abxq7Wi24fwSdMKSf6ZCQ6crcupHLlNgQKqennAaDD8dzKfv0ZVfAShQrtUByQ1L9IF4j2ilYkZEzUFaQXKUzKaPUVYh/SGL4TNYKQqUpR5XyW0BDG13J84tsBgGAJKSxI5QcrtsVUgMAngaDMWvvQASnMSCNWBympdLXLm8aaXwUnmBUssQBlJDdHW92v0i84fwtEuaoELL3UyWBJcgMKD9oIQ6CCCVWAcpA63AL+GpgIOGYxRUEKWSU3SQAXYGup3eNNwATGWVvlJGR2ejvUaePWKgomKLjKCSxq7ixqLaGNJw7DlEsAu+rl4AqMB2y4CFhX5gRV6gVU93pvtvXSN/A+MwSZiSFAEG4NjAeEzeAd4kIE0lSaBc1UxqCmUNsRfR6xRzuzE5KjlUkkfqs9agOSvo9bml29c412ERMWrKGBDNo+UgEgVULeT1vGSxvYznZQmUYJJzlObqLAPRiAz6vAZj/R5qUhUwAHMzjEVUag5nJqRaopYbCK4euWQ8wEg5UkKnFIFCpKSkhwxTQFqvUGNHx7soQpU2YUO/MU5khRBYUKiSQUs9vSKuXhEySFOEnMaMVO6qAlsqaE3INBAE4DgUycUgzFpLk5mXRIcHOVMw+IfEHO9IvJ3CMgSpUxKAv9ZmEHR2SGKv060pACJsxZZOi0hRPO5AeroIBcPQ3PnB03CTAxyJANyxKEkBIAEti7Cl2DiAgmYqWktLTOWl6qWsZXuAAoOoWca26lknH5zzLWMt8qCkgOHCCG0H9v0gyVhkjM4KyfiJQgUAawcqrQdGvE65c4h5ZYKLEEHMEt+pJoxDVfXSsBAvEyyHWJ5SKJUC6gmlSVJIFdXp5wBxEpGbuUTB8JFFK6DOQA6i5ZNAHBEWCuHFEwCYACVB8rFLNRJAmAAPeu0F4jDSkgd6orJzKy1RlKSxchym96gs/gGTTjwpu9kroGKpSjmYbpUkDbX7xS4rGso/08hZDDMVLUVE1YqQkZUgAUAamsapWKwqaEskXMokgs15ll9GYcp6RW4nESVFROGJJP61LWVaFmITUPU7atAUSp6ihgmXLDF86irMTTlGUig6X1MDnBLmqDBFSXQhJLXs76A/KLAS+YkyDlKQyClbWAFnJDAm/Wwixw0qbMImfkpAAIRyfCPhATVSQdyH3NICpPCZpXyd6mWwYsBWrfCph0v5xBK4YpSswn5Q5YrM3MK6qQlgS2hIpGqXwhKznxExRIyAiWSokEmgUdnY2qTeD+HcPkiWUhTJuEKmEEFwKORoAatr5BUcO4QMhC8XNUUgOUpWQSTcqNQxepToDQGGTOCmpXNGXVpRL3H/AFBZNIucT/ThRSqYtWYMFBagK5qKMxbE3FtIC7jCSySETZoAoRZ/1AMwoNi1NyAAGVw4FSsmJXT9KUcyWP8A2GViNDv1IKXw3KEAoSFZjzLmFRUoMScq3HxdWrCk45IJ/p8MmWogZVHNmCc1wSDVjoQz6xMjE0qgTZlkqWkkJDMciFUoQSKC3lAQLEwfld6PiNEEhKQ+ySwALBkuOkWOGE4kZQsBJqEO1DR8wzVpppFngsfMyJRySyB8ICQNSCzgir7fuZ/qC3cISGHNoy9Q6dWYQEOF4ZNcTCktSq1ZSkAPypyhw5NthvD0cJJZRUlHQByBsaN5UvCM2czlQJJLpZnu4cmpH+IacFMmAu6DQAKBY3dyTu589YCZWHTLSSqcFFmSkEilGBAF/B+pN4H4hxMypEwoSVLSlwFFQCgCMwerFq1AtrHJXAUg86lXqEhKUlrKJ/jSCpnCEzCxlBaaslRIHUMwrp0gKD8POI4hZnzcWSAZgEsAApAZyEkUAAKepq7kRuMJiELWSHCWADpKS71ivwnAVJATLQlCQSQnK4BLOxJO3j4RbSuFrASMy3YB3PVw6XJEA6dJllLFSi5NcxLU1Yn5x1GHQAlDhRS1gD6uBrBuH4IwDjMf7iS99Caj3520rAJFwHaAr8BhDdvJhvYuBTwi4AhAR2AUKFCgOEQLieFSl1UgO4LihcBgX6PBcKAo8X2PkTFJUoF0u1tTuz7jzgJH4eYdmICtiUIJG1wXjUwoDK4zsMk1lqAVuXs1qUA8BA+H7DFBKnQo0FyAzNZo2UKAxWN7DlakkJSMrMWT6aWv7o5X4dJILzDmLjMAApmtQRs4UBhMR+G+YsFpyhjUVJA3/etB1jk7sDMZLK+HRwXOpLt4NG8hQHnEv8PVgvkQNaIlkuOqiWJHlWG4n8OVEKyIAe5JDvcEBiKHd7R6TCgPPcJ2LnqQxEsUatdqkpZ3bb+VL/DRbMqYl+WyaUtqCTaPQoUBgE/hqUhITMAKdWcne5p84mV+HSlEEzX3cqIPkGA+cbmFAY3C/hvLQls77sMrjyqKbROr8PpGgAoeoq9wRW9rdI1UdgM0jsNJueYgkjNUeDWgpPZWWCSAz+NPCtIu4UBRnsjJYpahel7+OlB6RPL7NSkhgD4Ub0Ii1hQAKeCy2ZqbQ88MRt8zBcKAD/0mW75f58TcxInAIFkge3giFAMEkbe/OHAR2FAKFChQChQoUB//2Q=="/>
          <p:cNvSpPr>
            <a:spLocks noChangeAspect="1" noChangeArrowheads="1"/>
          </p:cNvSpPr>
          <p:nvPr/>
        </p:nvSpPr>
        <p:spPr bwMode="auto">
          <a:xfrm>
            <a:off x="155575" y="-1684338"/>
            <a:ext cx="5124450" cy="3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/>
          </a:p>
        </p:txBody>
      </p:sp>
      <p:grpSp>
        <p:nvGrpSpPr>
          <p:cNvPr id="2" name="Grupo 1"/>
          <p:cNvGrpSpPr/>
          <p:nvPr/>
        </p:nvGrpSpPr>
        <p:grpSpPr>
          <a:xfrm>
            <a:off x="323528" y="165576"/>
            <a:ext cx="8640960" cy="6063771"/>
            <a:chOff x="323528" y="165576"/>
            <a:chExt cx="8640960" cy="6063771"/>
          </a:xfrm>
        </p:grpSpPr>
        <p:sp>
          <p:nvSpPr>
            <p:cNvPr id="15" name="14 CuadroTexto"/>
            <p:cNvSpPr txBox="1"/>
            <p:nvPr/>
          </p:nvSpPr>
          <p:spPr>
            <a:xfrm>
              <a:off x="1007652" y="5075185"/>
              <a:ext cx="7272709" cy="115416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latin typeface="Century Gothic" panose="020B0502020202020204" pitchFamily="34" charset="0"/>
                </a:rPr>
                <a:t>Le benthos de </a:t>
              </a:r>
              <a:r>
                <a:rPr lang="fr-FR" sz="3200" dirty="0" smtClean="0">
                  <a:latin typeface="Century Gothic" panose="020B0502020202020204" pitchFamily="34" charset="0"/>
                </a:rPr>
                <a:t>la </a:t>
              </a:r>
              <a:r>
                <a:rPr lang="fr-FR" sz="3200" dirty="0">
                  <a:latin typeface="Century Gothic" panose="020B0502020202020204" pitchFamily="34" charset="0"/>
                </a:rPr>
                <a:t>M</a:t>
              </a:r>
              <a:r>
                <a:rPr lang="fr-FR" sz="3200" dirty="0" smtClean="0">
                  <a:latin typeface="Century Gothic" panose="020B0502020202020204" pitchFamily="34" charset="0"/>
                </a:rPr>
                <a:t>auritanie </a:t>
              </a:r>
              <a:endParaRPr lang="fr-FR" sz="3200" dirty="0">
                <a:latin typeface="Century Gothic" panose="020B0502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fr-FR" sz="800" dirty="0" smtClean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8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PARMI </a:t>
              </a:r>
              <a:r>
                <a:rPr lang="fr-FR" sz="28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LES PLUS INCONNUS DES </a:t>
              </a:r>
              <a:r>
                <a:rPr lang="fr-FR" sz="28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OCÉANS</a:t>
              </a:r>
              <a:endParaRPr lang="fr-FR" sz="2800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323528" y="165576"/>
              <a:ext cx="8640960" cy="1446550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200" dirty="0" smtClean="0">
                  <a:solidFill>
                    <a:srgbClr val="663300"/>
                  </a:solidFill>
                  <a:latin typeface="Century Gothic" panose="020B0502020202020204" pitchFamily="34" charset="0"/>
                </a:rPr>
                <a:t>Depuis du ‘Challenger</a:t>
              </a:r>
              <a:r>
                <a:rPr lang="fr-FR" sz="2200" dirty="0">
                  <a:solidFill>
                    <a:srgbClr val="663300"/>
                  </a:solidFill>
                  <a:latin typeface="Century Gothic" panose="020B0502020202020204" pitchFamily="34" charset="0"/>
                </a:rPr>
                <a:t>’ en 1878, nombreux navires océanographiques ont prospecté les côtes du Nord-ouest de </a:t>
              </a:r>
              <a:r>
                <a:rPr lang="fr-FR" sz="2200" dirty="0" smtClean="0">
                  <a:solidFill>
                    <a:srgbClr val="663300"/>
                  </a:solidFill>
                  <a:latin typeface="Century Gothic" panose="020B0502020202020204" pitchFamily="34" charset="0"/>
                </a:rPr>
                <a:t>l’Afrique, incluant la Mauritanie, </a:t>
              </a:r>
              <a:r>
                <a:rPr lang="fr-FR" sz="2200" dirty="0">
                  <a:solidFill>
                    <a:srgbClr val="663300"/>
                  </a:solidFill>
                  <a:latin typeface="Century Gothic" panose="020B0502020202020204" pitchFamily="34" charset="0"/>
                </a:rPr>
                <a:t>et collectée des </a:t>
              </a:r>
              <a:r>
                <a:rPr lang="fr-FR" sz="2200" dirty="0" smtClean="0">
                  <a:solidFill>
                    <a:srgbClr val="663300"/>
                  </a:solidFill>
                  <a:latin typeface="Century Gothic" panose="020B0502020202020204" pitchFamily="34" charset="0"/>
                </a:rPr>
                <a:t>invertébrés benthiques de </a:t>
              </a:r>
              <a:r>
                <a:rPr lang="fr-FR" sz="2200" dirty="0">
                  <a:solidFill>
                    <a:srgbClr val="663300"/>
                  </a:solidFill>
                  <a:latin typeface="Century Gothic" panose="020B0502020202020204" pitchFamily="34" charset="0"/>
                </a:rPr>
                <a:t>ses fonds </a:t>
              </a:r>
            </a:p>
          </p:txBody>
        </p:sp>
        <p:pic>
          <p:nvPicPr>
            <p:cNvPr id="14342" name="Picture 16" descr="http://upload.wikimedia.org/wikipedia/commons/0/0b/HMS_Challenger_%281858%2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3896" y="1694941"/>
              <a:ext cx="4716821" cy="3234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CuadroTexto 8"/>
          <p:cNvSpPr txBox="1"/>
          <p:nvPr/>
        </p:nvSpPr>
        <p:spPr>
          <a:xfrm>
            <a:off x="2023896" y="6416302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612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AutoShape 12" descr="data:image/jpeg;base64,/9j/4AAQSkZJRgABAQAAAQABAAD/2wCEAAkGBhQSERUUExMVFRUWFxoaFxgYFxgcFxwYHxgYGhgYFxgYHSYgGBojGxgYHy8iIygpLCwsFyIxNTAqNyYrLCkBCQoKBgYHGQ4ODSkYEhgpKSkpKSkpKSkpKSkpKSkpKSkpKSkpKSkpKSkpKSkpKSkpKSkpKSkpKSkpKSkpKSkpKf/AABEIALoBDwMBIgACEQEDEQH/xAAcAAABBQEBAQAAAAAAAAAAAAAEAAIDBQYBBwj/xAA+EAABAgQEAwYEBQMEAQUBAAABAhEAAyExBBJBUQUiYQYTcYGR8DKhscEHI0LR4RRS8RUzYnKCNEOSotIW/8QAFAEBAAAAAAAAAAAAAAAAAAAAAP/EABQRAQAAAAAAAAAAAAAAAAAAAAD/2gAMAwEAAhEDEQA/APcYUKFAKFChQChQniCdiwm/zLQE8KAVcTDs3zT8gD+0dXjqfwYA2OKU14COILGpDeP3DRQ4yeoVLm9zXzp94DSzMchN1gecDq43JH6watQEn0AjMFbAtrvTf3WAuKTWKF5qgjbqNX9XFoDar4ugaKPl+5jo4sk2Cj5RkUzSwYAkH+0v/wDV6e9IMkggAu3n16sbQGi/1RLOXHi/7QxXGE6B3tUV8KxQT1FIJVZiQLuaNQavQeMC4HELVMnBYssMC5ZJloURTYufPaA1Q4qP7SPH6w7/AFROx+XSnziiRLahUBpf6ufpDFoUaOQNa/cvtAXn+vS9/C1ejks8I8aT/aqM3MWxSCoj0Id73cm2hiZMwixoDdmsBQ18flAXi+Pyxd/T9rxCvtVJFzq1K/K8UHE8R3clcxanShBUctyAHYDU0ZncmA1yOWiFWcHkY0dnC6aX61gNijtBKJABLnSxtdjBEriiFFn9YwspKkkEAA0cqOYDQMxJPy8dzZAXTMoKAuyTapuVnpAbZMwGxBjrxlZWKWw5S+tfl0iRePKSbvd/RmsPlAaeFFBg+PNRR2v8wBfSLAcal6ne1bQB8KBsLxBEwOkwTAKFChQCjhjsKAUKFCgFEcya0KcthFZ/UXcvV9D7MAsViHNyD5dNxeBEYs/8vU+/KGrJJqabMfk1oYqlvGjj35QEU6fQk3uKFnt7pCzClG6P4aC14mRNFKvSz6P4RAqexoCWfRJodm0gCklqhqtqDA81LpbV/L3SOGYS1RfrsH+Tw2fOO5Jp99IAeaQkNza6MPkaAffpEGJPw82o1Zjq9a6xItXRVt/DS4gHGKqkZqZn5rfO9IA9YLg8tRt4a5SYLTLo9PD6+F9oru/SAKA7ZUv5hncQRhpwVyhTbso2qyWJuaP0MBP8daZAWF6tQEV0ang+xgHBg97OUH/3iPAGRJP1F4s505KUlRJADanyYbuWAF6Rmuz3E1LnYtKkZCJwoVEn/alAAsCAoiWp2NC7EtAaPvCk1fpToKO1tYZKnqBNWfo21XPvxvCMutTSvpQbUtCSsCt+gIfSp393gOFBIq2mwPkfflD5RGvlXX+D73cvEPTKpxcbBjUtp9fpHLw4RcmtDQlX3bwgBuKpfDzgtyTKWLUAyKoDfz6G0RYSWe7CX+HlL/8AGla0plMd4/OQnCT5ilMkSZublILZFBvnEnDMQ4JBfMErDFtACbULi20BHJksQSAGtzf/AKtUaQSSR8xpZvp6Wh2WzUN7aVp5xwkO3KDexNKVuXgJEGj5QBqcoB8yPKA8SpV0kudC4GrUFv8AEGoUMtD89GobfLpAuJkAqzaijuH9COtj0gBJiizqBL7Gl9SWIiRE8AtqkhnOYjwv7EPNGFGO6dd+gpHShlUII82Hz2asAdhM1S+gYuKb9YtpHEGb99PT7xTomPc1879Lev7w5M3/AK018+rvAaWVigYnBjOyscQACp9bFvUe/WLbCz9CfrAGQoUcMB2OEx2IpyqQA2KmdW+kV81xY9Hpf7wXOnftf+IGmJpf5N5vr78gAmlW5HVtB5RxU0MQWPvwgmThRXwcsfmGaO/0bKPunvSAAKiHNK7AD7sdKwlEk/qNA7jXzDb+sGTJAbR/bREmUXswc7t5b2gI0oamrNYvrV44tCauBY7n3X6xOAzM/wAvm4h2fY3b7D7QFZNLUZv/ABpTctvSIMdhApDEsSD5b+Pu0Wi2ItVq9NQ29yKQLMTbZwPiuS3S5gK4YY92QDmJoEkEdHUX+Eat4awdhJIlJe6RdThyXqTXdvbMThMKEBRLZiHLmgGwJowq9nJ0o1fjcVNUpKUyFFBFKoBBFytGbMw2apIFHqE+HecQeYJTUAMxVva4+8UPA8Q+Lmv8Mxax/wDFMlaKjotVqim8XGMxExKV5ZaQEp5My9dHcamty/nGewfECrET0olJliRMkFTzczqmSkoTzJlgBOXIK6h3EBr8PPPwqDkU1qzigsDQFm6+D+7Cna5oWbrQe9PSrX/UqzpCZWikupQYswPwuwKSd/WDcCJrETchDhjLBawd0lRIq9vlAFSpZFnD1NOu+t7vrDRdyGZy5c0p6U06RImQCOUm1nPj16xCJZXQG1SXdw9g+lPqdKhUdqOfCzgWKRLUkaupXK5e4DmnjYxBwGYRIlEBwAUKD1DOAegYCm5GlRY9qsMThlpGrAMwsSr5ZBAnApWaSQC2aXLULggmWg73cn0gLZEqqSCRvYDzO9bRKqSSQ9tbvbTzMRSZakgEVBq1q0sPf0gsS2d6u/uv3gIkyxdgd69T1PswxUir81rimzmOz+ISkqyrmICgAogkA1LCj6kERHLxUsh86WAd81wBUk9PtASLRW53v+31iP8AprelCb7t9Ka9YI7vMkKYVS7/AMvbr1jhuxFXt78/ZgBhI8HY6G9Pm3WCpWH5avQV9D06x3KwDm3Qa6VMMUt2r9tRpARSZ/MAX9DuRcA/WLGRMSKuPT6v4QAiSX8PBqb02LwdJl01szt7O8BdYaY4iaA8CevseMGQCgSeqC4gmGAr1y9wddfHT0iNCKsGII1fz1gpc1unW32iBfl69PfrAdArTfoRDSNfpa3SOiaG6vWscmTHDfbXp70gOmpv72v7eAFIIsw8nv5dIIUtn906V6Q5XWmn7+EAAmWbGurlx6UtSJ5ciluor4mlaxMQTbb5V2vb5ws7PuxpvbfxgIUo00pt0v71gSbLcvoDQaE7kbD6udAYKKqkeu/qNT8oiWgMABQNbU1pagB+g0uEaJZPMWKUq1cOW+J6Ut9doIwiCVFRpmFOgdgn0I83iRUzMwAsXUW1ow8qH0iOYFMSwpalSB9QxPhSAg49mGHmGWnMsJcAlgWNQ7FqPpHkGF4tOm47G5MPLKyuSlQE9LIUnKkZGT+Yc0s2YB2j0zjXEc6O7l1K1CWkhw6lXAIrlSl1KI0DXNPM+F4ISOOKSkZUDPKQXFCnllktd0oTT/kdqB6oiUUMoFR5VIZ3BU/Ldzvb+6LCWhSQzg6efqdYrRPOd2ZiCobEUUH2ysX22g7PmoNAHoQ12bx0p+0A6dOUXDVrVLE2oA49/QZMtQLiatiXyqCQPAMkPcAV84LRKSgAW6v63uYjMzKCwISC7mgbW99fWArePAdyCZigoJUUkKZlIQVpIpQpWlJ621il7H8SKsPh1KWsqmS0qmHvCSVqLqUWLgkqB01Fo5294UMXIJUgNJRMVmYuHQWAO5IF6a0pGW/CPDIDlUsBWUoSsJIPPzc5sQAEts7GA9Sly0EKBUo6F1rFA7/qt+0QnCd2hNFFLcwzKoNdTmbxLj1JMkAzAK81S52bc0q/pBOJkpSCpSiEgOTowF7fzAYztZgUzFiaksZUlCgtBGbKVT8+Ul0scoJcWBi17H4gGUpBVOmAKJCpkpQT4IVVJTSjRRqxi08QnJy8isMhRlkHNSZMdqVXlUpRAZ6ipDm/7K8NMuUkmauYSMxJsQouAHckB7mpPkAF3OTWtTv/ADA+Z2B1HW9zBRFSfvS0RgbfX620gGC7F3paunWHlBsEjew3O/h8ojKSSSWuW5Trc/KHINen38usA1Sjp40H7C37QSg6aj3rrHJSfC1a6w4/3B2gDcArrpdx9vfpFkC8U+DNb3bTw3i3lwD4GxB8PlBMV+MbUA+Xz97QA0wbU8GhqT7r9oahbnzNW/aHTNXB8n1gI1Ws7Vt4aecNSqrsKNb9oRp+oa0LPDDlY5We5rVv8wD8tKOKdfsKxyao1Lv69dDEOatA3mYlyC4vdxo77wHFKTQsNL0/xaGrm5SGFTYPTxNbD+LtCmFABJIDA3+258IFbMSAyT+o1cC+QEfqNyRvu0A/LQjNStSBU2P2f08GzMQQQAQoksA1vmKN+2sRpmFJDJAbd8oFPRvtAi5yirNnq9AwcJegZ6OQ9W0FxULaUgD4UktR6OdX8TV+vjDMRiTMJQghIFZi6UFXAI/U3ox8CJxHiBB7tKwkmilFuWjk0uqpoKjxgDHYgBCJMmhW6daioUtRNLiwdh5EA/gshK5ipgJEpIySE1HJ/wC4r/spQGpo1Lk+e4jDBeJnrN0zZBcuAM0qa6h8j/4x6XjECTIv3YQlh6MzquS7sBUxhRKabjEmi2wzhQIVnHeOBmDuyg+zi2gagYhKwialNVHmDhgLFN7BW2/rbcMLpBC6kVAHNmo+Yuag0o22kUfZ5YUiYlTOSFi/6swLA3ImomGl80FzJhTzIs4oGJOYUCQC6lO9AdGejQFriMelJoMyqbv1vt7aAJk0zFEOMzOaBkp15dVft4mOrnZaIOZZDgqFG3qz/EG8esOwcwgs4BJqcoc9fttaA52gw4OEmS0tzAJv/cqtdd/KMZ+H+HMsqSlTJUmUurmk2UEm4b/dkpDbKIjY8dW0tCal1pt/aKl39K7g7xlOzwcYcAgGZhlIvV0rWpJpUU0FngNfhSUElSuUGlScuo8iM7em0FqxmdVUTWBGUZLnRRfQPbf5jLl50BTKYpDN0rWrGhV6ekWFnZSxow1VUUGUFgzO4cn9NXNSGR4jxgp4qSZc0H8tLZR8OSbLfNmaq5gpo1emtwM6YJaSiXMynNQFNFEmoK1BwbXv4x57xPv1caCDNJlkCblCUj8rvAsi2ZgQ7mrJe0emYOeCKHlJKnB0VlULauT6GAOTbmU5bZjX03jqhlNvmPWGvpXYmm96Q8ddtvG0BzPR2Olv8PHZSqVVQHbwvqPOGqUS7JHj7/zaOEkFmVobv5NoYAgoFCCC5falYkSkMHTXoYbKGz2o37fzDwQ932f39YB+GXzBm8/Svyi2RFbhxX76e3+sWEoawEsAYtOx8oPioxSFAq1fZ3akAOyRctu9Xf5PHTMAD0Oj+B6D28QKw5Py1P2847UhiWuNfm4gHzvhoN/D3+0BZ9HFQ2/XTy9InUsmmYUsGD7wKvDlyymL19Pn8oDsuYAWBqd7Cn7EeggkTUhnqaUf6UrAxwxD7t5N4aeX+IpgJVlRc/FSyfS5anmRAMnT8ymBAyn0JdlDfpfU6B+YalKtUUd6EV+I6E1PraC04bLZiL1uSNf4+0IyCAmgNgP8A7V8HaACmpBfKLVNGoHITbo5G3jFbjJKphEuWsoUfiIUUgAgg5wkgkkORsQ9qG9UlgEipqVGj11bU7e3hk4dMs0ADmpZyTRyevn9GgKOXwCUh1TJ2ISsk8yl9492yLoTV2Yip6wsDwta2nGYSSwSyqtR35mt10rEvGsYCoSQnPmHMAB0oRQAMbkgB3umJU4VSxRRlBqBCufKP+ZIJJrZgOsADx5KJUspM2f3nNyg5meXMcqzKKEpyZ6K0NGNRhMNPnpxy5PekyJEorSBOmKyIUEkkLRlKlnMXLfqOgBGy7RSpmHkAYeQpaQpSlspNFFKpdXYknO+athvHmWD7Vq/rMRNErNMmSlSigrAAfKknM7qtpuYD0LA4hBdapynQv8AMEyfNCUIIBzfEQEgg2vmY3pJgVTFzVTDIWZZASlPeqCigc2eYhSwQs1p5EUJOV7KcJxOOmkql5JWVSic/KZoJKDu/PQPoCXDA7jBFTBYcIKUgjNYpdKgFEN+tVFWy3EBJheDy0ElGESA9SJSSRUEuAXbVnoxu0WeDxExQT+WcxYnnSGqKu1aFwBR9dYajEZkJCuVTXcUYMXDEN4E3G4iJMuYX7pKS91LBCCHL0oc1bvlO4gAe0mLmhaAZEsoYnNMnZclgFksaOxBvy6OYy3Y7tdKXLlsjmk055wBIzXI7rV6s/w6UiXtHx2RJx6FYicZplKS4ytlV8Ryy0jKlgQNTQ822L4bxrCy8B3SipU7vlKYJJTkUhqKoxzBLjVhs8B65xHjC5QKGT/uflo7wFS8/MWUgAolh1kljyoqQ4cjg8qYoKokJUT3gJzKtTm/tAAGRgKl7l8l2YlGahE9cwmZMllDTAoZUOcglqbNVWrMS2gAGtwBSg5SVyqMyiCgs1As2JL6vesBieLYeYnjalCaXkpFUhJZJSVLBzOSWK77gUYGN7w+UJToSXBdlEDMQ7myQlNSSwFiYyuLUUY+etgUBMvmyqCSETMOCxIIJCFF2Or6xpkYoBKM7pUkFKy9ElILqdLnR/B60oFqtTVcJJchyBoX9BWlmiWSt6ZgXtUGl9/rGbwWJTikTFTM2VWQyUsEqEkAKKkpLsVkKJerKSCzBrvBcETKJSiYtSAxQFTV8prm5UlMsgkvVOqtDQLFMkgf5sYRwxZ28adGh4kuN7Wd7VbzjuShYkatr7Z4BstBHnbSJBINySNfOHmSH6+uljTwpD+hb2X8GeAfh6HUe9osZIpd4r5cnrXWtXcxYSLQEsVmMkkkkfSnXWLOKnGOFO3p/mADSitxc2f3tHJdrE7N1elYeVDWn1r8nhqmHjRnLQDZqWvSpv6m3hA6gNtLt5QWU7fUezrHO6p/HV/vABYucpMtRlpSVpqkEUU1SKNca+EN4Hi0rQGBSsgKWCebMp2V1SWOUgswDQcEgDy2+sCLwAUSlJKZiRmlr/4OXS1HSFFm0ChZ4A1JLEkjX5fW0CKSSSQQ+jiiUvdQpUv8tIrcR2jCZqcPNTlmUz0dASSyVFWqVGgo5diBVrgoCE02ck3LipNnJ+0BQ8Sx0yU4Rh1zmvlmJBIZ8zKFiRvsI4jjc0IKlyFy2Ci2ZCrWzEENSvg9oscYGc0o+pzeI2sPSKnFlU1QRLPiogFgDQtTXQ3ygVC6B3h0zmUpUpRJLgkSx/cKPNFamu5VZ4ITjyOYy1gdUy3a4cd86S1wf5g6UnKnRkjyCR4ufIxGJPfJDpaUCCzNnaoJYfC7U+9gznG+OTlyFK7tSJCQ81RZ5gCkhUuWQSwyEnNdTMkXjyjic3hy8UqY+IEtQQpMqShCsgsZSlqUmoSEuUihUQ5Zz67+IWJUnBrlSyMy2lpZ2dZy0ANGS5fqIwX/APLol4nAASsxnCcJjL/3EJOTKAaJUEUGhN2vAbfB8Wlow0tSElEsoBlp78JTlLgOV5nG9idi8cwPGErSrKF5azOadJAOYkUSuSVNUmrNd7RT/h9jzJVP4fMU6UqWJJIDK1Uggij5s2U7qezRvJnDUS8ikMkPlIL5WVs3w8zW2tAUMrGioUAokJLmfJobUACetA9+ogOevGZyUYhJluClJOFK2/UkzCt2Ykgs9dY1eHAJZQZRcKCiXNASeodKh/EMxi8zoQcgS5mzKOlNylN2JA8vKA847V5MUhEuZOlyUIJ77EKCFOA/+2JZAPOoihc87Oy3oOz/AAGRIm5lY3CT5XNklKnqlqzGgWpKUrAJAZgomofVMbXtzgQoScOlI5lhakN+gBXdIbUBiSNSSdYxs7slKlyuIye8STh5svu1LIClHLYDVwVU8IDfS56MhQggLmDMwnTlAqGU5qyyaAJ0YCHycRLStAQpTKTmymZOJLsKEyqh1O4Ou1ID7FccViJSQpSZapaSJiiUBZJy5SnNQfCoHUF+gi3w86QhKwlcoFM1R5lS35iFJJJPMyg1fDYQHmGK4hNOJV/TgqCkTSJcszCEgrIVMTmbIRYkNUa633D+0EzGqEgYealyibMImB1S8iQEozrSwWog3cAkjRsfiuKTcJjSiVPQpUsKlJmBKAg5l5mVnLAOeYl8rEaPHo/Z7heHwiJQRPkTlzAoTlJUCCs8wI6JUwBIo3VoDW/0UrKD3KWIUGUlCikGw1oM2lItUzHGlWI+sUa8YlMtOSalQAHKVvV9FmrlhRT+UH8N4nLmMhJqlgxDGw6VB6QFlJWq+j38hEniD5eBPjEUtKQDS/RvdYlKup+ezfeAfLVTw9/aJio0p9/d4HzZflq3sw+XXRQp0uYAlDgdfDpBuH+GAARqT1cVf7xYSPhEBJFVjRVQ/b711i1gDEygTXzb7wFXkV10jiphFCSBW/8An28SMPq1G2iBSdaHUV6+xASS5j+gq3vaHlIH+emtYYlh60p43oG9Y5NVsTZw38dTASTEbUp76PA0/RVSUEm1SkhlJDbgva4TtCN7gAEfvWv1iWWGHkKvv/mAr+LcHl4lQd6y+RaaFKg5BqCCClbFJDEUItFfhsevDrTIxDAktKW5yTBZku5SsD9J21+I3K3SG1ScyQws+Yiv/Ujo8M47g5U6RMRMAUhSbnTXOk6ZRzPo0ANiWy0LeBOYJo/1AHU9DHcLKShJKm5qkAEVslIAvoABVgBVo867OdoSMYtBXNnYcE93MLkpUC0szCzJQrmrRGZWgDx6OmSJhPeB2DjZm0bo/wBOkA2ThTNZSgybhG+xUbH6V81Wc0Uc201NmAauv1jmGIZi/mB11ERpxIYqVyoSFHMelz4AAl/4gMf2ow+fES5dVCWCuYaNnUC1NmHkw86mbIAx3CgEn4Z7qL1sSdqE1LC8XU+copmL/Usqygu4zHkFC3wJA6MYh46kJ4jw6ih/usXpQpDDQDfzgAvxC4aqXiJWJw4yqUedqOtLFCz8gXoQGi6kdtMJOkJC58qWuamstcxKVpWKMQohmWDU3brFn2kw4myFIOicwDa6l7gBOau5HSPA+1kpIXMYAupAUpwWXlIPmQHoWt0gPbE8dRNCe6Ug505y5DBmKiG2VmdruA7kETy8UgHu0L7xKeZYKkZjsHJANal2YJAcAgRh+FdlMJPwsoz5eaZ3aVcqQhas6WSkkAOczpD0+G8ET/wgkS0BXfTAp2ZPwmgepOp1baAKTihisYVpcstNDQgPQEXTRCqnqYf2ZlIVjeIqmBBSZyQUqZiMgpXTp0EAyPw6SVDLiJgzElikmyRmIa1VW0vFRg+xcw4nEIQsZJUwJmKdWaocHcjKKmrEWo8ASoJ4fjjQKlkqOUHmKCEksNSQyg11JUmyi2ux5lTVjuikS8hCpg6kzEplkfqVUEvQFtaZDj/ZWdmlEETG5XSxAF5bnQkuGvzUuIhwPAZmU84SllFnLBSVVCdiCXpWoaAoxwj+rx8pOX/1CZ5TVgCBNErSgHdoI6Abx6fwuaMRg+6Uyp4DJrUlAKkg7GjeZ6xh53AJiOIYeUhTqKFrSA6TlYkhy4t1jWYvAzJM0aBQKjU0zEuXo5Brqzk6wGm4NxBM3DiYAwUAq1RmTa1SCflFpOxwAS5+IAt4h4x/COHmUqbLUohipagHPK5UcuYEXUG8D1jQowQUlNSQUhqOelB4/PWAs0hxTp7eHsbAW9/v6RWy5ZfKGFDzM3TU+xDzNmO1PPzsb7X2gLQq0p6OLUiREv2PdoBkylPVxRrg9CadfYgtCj0rYAQBAlbP1v1v5QbhrNtFahZfWnT3rB+CND5QBMDT5e/lBMUePkPRRLFTPmUDUbpIgHTlADMTsPM00HUQ2fKcdfdfpFVxbEhWZCnKZbL6MhlMKu4pem8CzeP/AJYU6mUspYAOHdLaNV9R5QFlg0hEpGYuUoDqUSXYM5Jdy761gyUlw9Q4GsZU8UylUspARLSaXdNQGLi5/Z4bP4x3aEjLygFQA0SkAeL7ePSA0qg6lJrygF6avuPbwQhAZqD0v+8YbH9piWSnMCTlJATTMAoKD7ZgPYi5SSZYUvmKUut2NuZTsW0FNBTcQF/iMN8JAcg0roXCrat8/CKDFzM0lMk5udaZZAFMlFKc1J/KB11ETzjlRRh4uKhIDlzYMd6nzIHD5hE0FKUqShBNFAc5VlNKEEBO3/uN4hk+1PZ/uccJkuaJCJ2dSZmZaQJiEKKpSyhQXlWQlQ1fM1qs4P27QiUROnEqcpGdlAso/EqjEAg5nZQLhi6BuuIJGKlmTNljNcJzJWAoBw73FSkhg4JHj4V2l4KuRMXJWlGdAdRqFFyS4f4kuaG51rAelD8SZKFJSZqShScxWlfMmr5SGIUrTmKfExNxLt9hpqBLkzkqSQCshgyUuRLU7VUUt5dRHh0qUt2qmliptqcxF9BCTg5qiUhJJTUubVAu7XoID2eV2kkLPNMSE943NSiQgoWSL0UseIMDK4yhc3h0xc9KiiXM7wFswWVS01r8RJUqrUfR48y4fwCapJmJDd18QzpCgGBJAdzVW1XAFYscB2dxC0pmIlzu6WotMTLUU5QVJPMk5aEfXzD17iPbXDywkBeczFhJMsZsiDWmgLPctRy1AfI+IYlM3vmllGcoKUKRzAAEiqdwUvupWgAgSZw3EGahGVRUqZ3YSpSSCohJCQoUSWWg1/u8Yh4l2fxElQRNSUqVb4DUaBSSbe3gN1wTtBKVhsOpalpmyEZHCHASByqIqSWLG9z0g2f+IMtWUTv6hBUpiTLSUFkZswypBNO6U1xmjyyXLWrmSVMXFCGehqHYWF9htCOFmZkju2UpmHLU5Uk1NXLv4mkB6zwntpLUU/nBBCFUmSJlFKYqS6FsphVwADBPBONpRi8UObNNnJKVJCjKYSr56gglBYPqKmPLhhcRLQSxCEhyQmUWYBi7bGnQw2XgpxysKEOkjumemwtSA9Nw34jYRSFBSJiVByt00/4qWdLHwdukVmA7RoUsqWlaAVODkV8QBc8thdxfLvGFwUrEL70ShMoCmYAoBLghsyQGIAcV3gBUudnKCtWZJLjPrrb/AK1poID0PhnbPDzOKoxMzNJlIkqlusuEqJdizsObKKCzRpsb2zw0wkqWhAByywtK3mDmBYBJ5SWaj3vHjkvBTklQ5iVMaKo5epLVJqGvDJiJxKkrWtgTy53Lu56PrufN4D2OV2hQvJMImJUkKQCpC0haS+UjOA7UDlqpe0bbhk0LGXKtOUJqoAAuNKl99NN4+bFYRajQZdQ8wpA3LPTQuep3j2f8KwUYZYVN7xPecrOQ2RKlDmF3VXys0BusgA96m7QzwLn36RInEJb0gbiPEUSk8xNf7Xe4gGmplszFV6WyKNv2gyUhyCk8uSzhncVjIK/ELDZsgWsKlkhQCSRRJsWqnNlAPWLuR2mkUayiAkNRXQOBAXiABu3v35QbhhSARiHajVv9BBmFW/h5QBMZTE9pZZdK8yVJYmwYsSHBILsB5mNXGO46AuYphLNaghAUwGhX1JL9KQAK+MS1KKgpRC0GXlZBykgcyua9BT94pMXxmQJQkmaoFKwXZGd3Lhk6c9fO14dxnhq1IORMurAZkhSWAfkBQAXFHp0is/0qeiZ+avDPlf41lWW9UIGawd930gCpnHMOpaiJtF8tAkD9QoQa1U9TeA+I8dwy2HffpKUimuUWuSCFG2o8YqeKSSRlVikpQoEoEudMZrDN+WpQL60HM1miuRwZAZIxLJY1CJijUUSMyEJSCSKnd94C7mcekSilfeFYUoA5KkBkgHKWJHLXxtA0z8Q1Z1vnUlUvIElLJZJXdLWUFgZrli7sBAeH4cEhObEJHLlTlCjX+05wMrBrO4FBSLLC9nQtSiqYTMJy0TNQ6blKlKYM6NldW0BvCO3qZqSJpWnIkBBZ3JBdCQlK3sL6Ho0XfDO1SQp1d4pxUjDzjYh7J0Gm5EQTeAA1KpmUZQSpcxI2CipKuYAULsS9odheHnLlRNDgh0ywVEAli9AGJYUHq5MBKO0s1OKUsYacy0pShWQsAnM1Ff3aP5ga1vbvDnHSRlQvv5WYyyAkEjM60KGZwmxBqHtcxbYjupYzLzrK01cBQ1oLm7vUsd3iLhnEpYP5KVMmvKMoTSgUADuKVNBaA8SXNUS4US4sRtZwQ1K7xyXj5wJIWt2YnpQsfQHyj1ri/ZTAoTMmlC1GYtav9xSQnMCo93kAdL1qFRT4ThOAStGTCrnKDE51TGLpA+FTAjM7PfwgMRgOPz5SsyJpSVE5iyXLpylyRqkt4E7xZ4Xthi0Jyy8XPlpFQlBCUgkvQIYCpMazGcOw86U5wCEJqc8sKBetHSOZNC5belBAkngWCdl4YBg4/OmZi9XWyyGcigAN76hkcbxuepX5s+atl95zLKj3mVIzVUaslId6ADaOzONTZoAXMUrqp1Vdy+axN6/49AkSJCSBJwkhmf8A2kHMHo6pudhuTW25iJYCs0uRKQH+NMqXzeapYFOga/WA86nYlSFES5q6M1MpLCtmavveNeLXdUxT3qpVCaGtWcUj2HhXZhMpJSvDykBQc5pSVG7h85USB5WHWKrEYNAVy4CWogVIkBxVw70PKPibXaA81/qlKYKmTGN3US/k4Br9Kw/FYpQVlStSmarrchhQpzFrNTfwj0Ofh2AJXLQcyirldwWqVIZzo1QNGhnE+HAgd7PnTAwIyABLMxbMXN6M46i0B5siZVXMoDXKanZ63qIIHDpwynKuqiKPU7JZn0tqI3kjhqFFkpxAmGqcqwRlGuVKSQf1EsHygwTieHApzdziZqg5zrVMUsk1LJoBrS+vgHnQ4ZNUoZZc0uNErDlnIHhWnSEjg0zMEqQsGujWd6HYirn0j05HC2QAcJMmOMoBlktSrIdtuYqenoLiOCKWlhw/9RIzLBo7kOFFNnajV1gPPuDcK7yd3a15BZSw5Y2YZfiqdP5j2/h2OwsmWiVLmokhIK7LcqLAq5ksSRSoNBS1Mvh+F5CAnBoZJ/WpBqa1Abxq7Wi24fwSdMKSf6ZCQ6crcupHLlNgQKqennAaDD8dzKfv0ZVfAShQrtUByQ1L9IF4j2ilYkZEzUFaQXKUzKaPUVYh/SGL4TNYKQqUpR5XyW0BDG13J84tsBgGAJKSxI5QcrtsVUgMAngaDMWvvQASnMSCNWBympdLXLm8aaXwUnmBUssQBlJDdHW92v0i84fwtEuaoELL3UyWBJcgMKD9oIQ6CCCVWAcpA63AL+GpgIOGYxRUEKWSU3SQAXYGup3eNNwATGWVvlJGR2ejvUaePWKgomKLjKCSxq7ixqLaGNJw7DlEsAu+rl4AqMB2y4CFhX5gRV6gVU93pvtvXSN/A+MwSZiSFAEG4NjAeEzeAd4kIE0lSaBc1UxqCmUNsRfR6xRzuzE5KjlUkkfqs9agOSvo9bml29c412ERMWrKGBDNo+UgEgVULeT1vGSxvYznZQmUYJJzlObqLAPRiAz6vAZj/R5qUhUwAHMzjEVUag5nJqRaopYbCK4euWQ8wEg5UkKnFIFCpKSkhwxTQFqvUGNHx7soQpU2YUO/MU5khRBYUKiSQUs9vSKuXhEySFOEnMaMVO6qAlsqaE3INBAE4DgUycUgzFpLk5mXRIcHOVMw+IfEHO9IvJ3CMgSpUxKAv9ZmEHR2SGKv060pACJsxZZOi0hRPO5AeroIBcPQ3PnB03CTAxyJANyxKEkBIAEti7Cl2DiAgmYqWktLTOWl6qWsZXuAAoOoWca26lknH5zzLWMt8qCkgOHCCG0H9v0gyVhkjM4KyfiJQgUAawcqrQdGvE65c4h5ZYKLEEHMEt+pJoxDVfXSsBAvEyyHWJ5SKJUC6gmlSVJIFdXp5wBxEpGbuUTB8JFFK6DOQA6i5ZNAHBEWCuHFEwCYACVB8rFLNRJAmAAPeu0F4jDSkgd6orJzKy1RlKSxchym96gs/gGTTjwpu9kroGKpSjmYbpUkDbX7xS4rGso/08hZDDMVLUVE1YqQkZUgAUAamsapWKwqaEskXMokgs15ll9GYcp6RW4nESVFROGJJP61LWVaFmITUPU7atAUSp6ihgmXLDF86irMTTlGUig6X1MDnBLmqDBFSXQhJLXs76A/KLAS+YkyDlKQyClbWAFnJDAm/Wwixw0qbMImfkpAAIRyfCPhATVSQdyH3NICpPCZpXyd6mWwYsBWrfCph0v5xBK4YpSswn5Q5YrM3MK6qQlgS2hIpGqXwhKznxExRIyAiWSokEmgUdnY2qTeD+HcPkiWUhTJuEKmEEFwKORoAatr5BUcO4QMhC8XNUUgOUpWQSTcqNQxepToDQGGTOCmpXNGXVpRL3H/AFBZNIucT/ThRSqYtWYMFBagK5qKMxbE3FtIC7jCSySETZoAoRZ/1AMwoNi1NyAAGVw4FSsmJXT9KUcyWP8A2GViNDv1IKXw3KEAoSFZjzLmFRUoMScq3HxdWrCk45IJ/p8MmWogZVHNmCc1wSDVjoQz6xMjE0qgTZlkqWkkJDMciFUoQSKC3lAQLEwfld6PiNEEhKQ+ySwALBkuOkWOGE4kZQsBJqEO1DR8wzVpppFngsfMyJRySyB8ICQNSCzgir7fuZ/qC3cISGHNoy9Q6dWYQEOF4ZNcTCktSq1ZSkAPypyhw5NthvD0cJJZRUlHQByBsaN5UvCM2czlQJJLpZnu4cmpH+IacFMmAu6DQAKBY3dyTu589YCZWHTLSSqcFFmSkEilGBAF/B+pN4H4hxMypEwoSVLSlwFFQCgCMwerFq1AtrHJXAUg86lXqEhKUlrKJ/jSCpnCEzCxlBaaslRIHUMwrp0gKD8POI4hZnzcWSAZgEsAApAZyEkUAAKepq7kRuMJiELWSHCWADpKS71ivwnAVJATLQlCQSQnK4BLOxJO3j4RbSuFrASMy3YB3PVw6XJEA6dJllLFSi5NcxLU1Yn5x1GHQAlDhRS1gD6uBrBuH4IwDjMf7iS99Caj3520rAJFwHaAr8BhDdvJhvYuBTwi4AhAR2AUKFCgOEQLieFSl1UgO4LihcBgX6PBcKAo8X2PkTFJUoF0u1tTuz7jzgJH4eYdmICtiUIJG1wXjUwoDK4zsMk1lqAVuXs1qUA8BA+H7DFBKnQo0FyAzNZo2UKAxWN7DlakkJSMrMWT6aWv7o5X4dJILzDmLjMAApmtQRs4UBhMR+G+YsFpyhjUVJA3/etB1jk7sDMZLK+HRwXOpLt4NG8hQHnEv8PVgvkQNaIlkuOqiWJHlWG4n8OVEKyIAe5JDvcEBiKHd7R6TCgPPcJ2LnqQxEsUatdqkpZ3bb+VL/DRbMqYl+WyaUtqCTaPQoUBgE/hqUhITMAKdWcne5p84mV+HSlEEzX3cqIPkGA+cbmFAY3C/hvLQls77sMrjyqKbROr8PpGgAoeoq9wRW9rdI1UdgM0jsNJueYgkjNUeDWgpPZWWCSAz+NPCtIu4UBRnsjJYpahel7+OlB6RPL7NSkhgD4Ub0Ii1hQAKeCy2ZqbQ88MRt8zBcKAD/0mW75f58TcxInAIFkge3giFAMEkbe/OHAR2FAKFChQChQoUB//2Q=="/>
          <p:cNvSpPr>
            <a:spLocks noChangeAspect="1" noChangeArrowheads="1"/>
          </p:cNvSpPr>
          <p:nvPr/>
        </p:nvSpPr>
        <p:spPr bwMode="auto">
          <a:xfrm>
            <a:off x="155575" y="-1684338"/>
            <a:ext cx="5124450" cy="3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/>
          </a:p>
        </p:txBody>
      </p:sp>
      <p:sp>
        <p:nvSpPr>
          <p:cNvPr id="14341" name="AutoShape 14" descr="data:image/jpeg;base64,/9j/4AAQSkZJRgABAQAAAQABAAD/2wCEAAkGBhQSERUUExMVFRUWFxoaFxgYFxgcFxwYHxgYGhgYFxgYHSYgGBojGxgYHy8iIygpLCwsFyIxNTAqNyYrLCkBCQoKBgYHGQ4ODSkYEhgpKSkpKSkpKSkpKSkpKSkpKSkpKSkpKSkpKSkpKSkpKSkpKSkpKSkpKSkpKSkpKSkpKf/AABEIALoBDwMBIgACEQEDEQH/xAAcAAABBQEBAQAAAAAAAAAAAAAEAAIDBQYBBwj/xAA+EAABAgQEAwYEBQMEAQUBAAABAhEAAyExBBJBUQUiYQYTcYGR8DKhscEHI0LR4RRS8RUzYnKCNEOSotIW/8QAFAEBAAAAAAAAAAAAAAAAAAAAAP/EABQRAQAAAAAAAAAAAAAAAAAAAAD/2gAMAwEAAhEDEQA/APcYUKFAKFChQChQniCdiwm/zLQE8KAVcTDs3zT8gD+0dXjqfwYA2OKU14COILGpDeP3DRQ4yeoVLm9zXzp94DSzMchN1gecDq43JH6watQEn0AjMFbAtrvTf3WAuKTWKF5qgjbqNX9XFoDar4ugaKPl+5jo4sk2Cj5RkUzSwYAkH+0v/wDV6e9IMkggAu3n16sbQGi/1RLOXHi/7QxXGE6B3tUV8KxQT1FIJVZiQLuaNQavQeMC4HELVMnBYssMC5ZJloURTYufPaA1Q4qP7SPH6w7/AFROx+XSnziiRLahUBpf6ufpDFoUaOQNa/cvtAXn+vS9/C1ejks8I8aT/aqM3MWxSCoj0Id73cm2hiZMwixoDdmsBQ18flAXi+Pyxd/T9rxCvtVJFzq1K/K8UHE8R3clcxanShBUctyAHYDU0ZncmA1yOWiFWcHkY0dnC6aX61gNijtBKJABLnSxtdjBEriiFFn9YwspKkkEAA0cqOYDQMxJPy8dzZAXTMoKAuyTapuVnpAbZMwGxBjrxlZWKWw5S+tfl0iRePKSbvd/RmsPlAaeFFBg+PNRR2v8wBfSLAcal6ne1bQB8KBsLxBEwOkwTAKFChQCjhjsKAUKFCgFEcya0KcthFZ/UXcvV9D7MAsViHNyD5dNxeBEYs/8vU+/KGrJJqabMfk1oYqlvGjj35QEU6fQk3uKFnt7pCzClG6P4aC14mRNFKvSz6P4RAqexoCWfRJodm0gCklqhqtqDA81LpbV/L3SOGYS1RfrsH+Tw2fOO5Jp99IAeaQkNza6MPkaAffpEGJPw82o1Zjq9a6xItXRVt/DS4gHGKqkZqZn5rfO9IA9YLg8tRt4a5SYLTLo9PD6+F9oru/SAKA7ZUv5hncQRhpwVyhTbso2qyWJuaP0MBP8daZAWF6tQEV0ang+xgHBg97OUH/3iPAGRJP1F4s505KUlRJADanyYbuWAF6Rmuz3E1LnYtKkZCJwoVEn/alAAsCAoiWp2NC7EtAaPvCk1fpToKO1tYZKnqBNWfo21XPvxvCMutTSvpQbUtCSsCt+gIfSp393gOFBIq2mwPkfflD5RGvlXX+D73cvEPTKpxcbBjUtp9fpHLw4RcmtDQlX3bwgBuKpfDzgtyTKWLUAyKoDfz6G0RYSWe7CX+HlL/8AGla0plMd4/OQnCT5ilMkSZublILZFBvnEnDMQ4JBfMErDFtACbULi20BHJksQSAGtzf/AKtUaQSSR8xpZvp6Wh2WzUN7aVp5xwkO3KDexNKVuXgJEGj5QBqcoB8yPKA8SpV0kudC4GrUFv8AEGoUMtD89GobfLpAuJkAqzaijuH9COtj0gBJiizqBL7Gl9SWIiRE8AtqkhnOYjwv7EPNGFGO6dd+gpHShlUII82Hz2asAdhM1S+gYuKb9YtpHEGb99PT7xTomPc1879Lev7w5M3/AK018+rvAaWVigYnBjOyscQACp9bFvUe/WLbCz9CfrAGQoUcMB2OEx2IpyqQA2KmdW+kV81xY9Hpf7wXOnftf+IGmJpf5N5vr78gAmlW5HVtB5RxU0MQWPvwgmThRXwcsfmGaO/0bKPunvSAAKiHNK7AD7sdKwlEk/qNA7jXzDb+sGTJAbR/bREmUXswc7t5b2gI0oamrNYvrV44tCauBY7n3X6xOAzM/wAvm4h2fY3b7D7QFZNLUZv/ABpTctvSIMdhApDEsSD5b+Pu0Wi2ItVq9NQ29yKQLMTbZwPiuS3S5gK4YY92QDmJoEkEdHUX+Eat4awdhJIlJe6RdThyXqTXdvbMThMKEBRLZiHLmgGwJowq9nJ0o1fjcVNUpKUyFFBFKoBBFytGbMw2apIFHqE+HecQeYJTUAMxVva4+8UPA8Q+Lmv8Mxax/wDFMlaKjotVqim8XGMxExKV5ZaQEp5My9dHcamty/nGewfECrET0olJliRMkFTzczqmSkoTzJlgBOXIK6h3EBr8PPPwqDkU1qzigsDQFm6+D+7Cna5oWbrQe9PSrX/UqzpCZWikupQYswPwuwKSd/WDcCJrETchDhjLBawd0lRIq9vlAFSpZFnD1NOu+t7vrDRdyGZy5c0p6U06RImQCOUm1nPj16xCJZXQG1SXdw9g+lPqdKhUdqOfCzgWKRLUkaupXK5e4DmnjYxBwGYRIlEBwAUKD1DOAegYCm5GlRY9qsMThlpGrAMwsSr5ZBAnApWaSQC2aXLULggmWg73cn0gLZEqqSCRvYDzO9bRKqSSQ9tbvbTzMRSZakgEVBq1q0sPf0gsS2d6u/uv3gIkyxdgd69T1PswxUir81rimzmOz+ISkqyrmICgAogkA1LCj6kERHLxUsh86WAd81wBUk9PtASLRW53v+31iP8AprelCb7t9Ka9YI7vMkKYVS7/AMvbr1jhuxFXt78/ZgBhI8HY6G9Pm3WCpWH5avQV9D06x3KwDm3Qa6VMMUt2r9tRpARSZ/MAX9DuRcA/WLGRMSKuPT6v4QAiSX8PBqb02LwdJl01szt7O8BdYaY4iaA8CevseMGQCgSeqC4gmGAr1y9wddfHT0iNCKsGII1fz1gpc1unW32iBfl69PfrAdArTfoRDSNfpa3SOiaG6vWscmTHDfbXp70gOmpv72v7eAFIIsw8nv5dIIUtn906V6Q5XWmn7+EAAmWbGurlx6UtSJ5ciluor4mlaxMQTbb5V2vb5ws7PuxpvbfxgIUo00pt0v71gSbLcvoDQaE7kbD6udAYKKqkeu/qNT8oiWgMABQNbU1pagB+g0uEaJZPMWKUq1cOW+J6Ut9doIwiCVFRpmFOgdgn0I83iRUzMwAsXUW1ow8qH0iOYFMSwpalSB9QxPhSAg49mGHmGWnMsJcAlgWNQ7FqPpHkGF4tOm47G5MPLKyuSlQE9LIUnKkZGT+Yc0s2YB2j0zjXEc6O7l1K1CWkhw6lXAIrlSl1KI0DXNPM+F4ISOOKSkZUDPKQXFCnllktd0oTT/kdqB6oiUUMoFR5VIZ3BU/Ldzvb+6LCWhSQzg6efqdYrRPOd2ZiCobEUUH2ysX22g7PmoNAHoQ12bx0p+0A6dOUXDVrVLE2oA49/QZMtQLiatiXyqCQPAMkPcAV84LRKSgAW6v63uYjMzKCwISC7mgbW99fWArePAdyCZigoJUUkKZlIQVpIpQpWlJ621il7H8SKsPh1KWsqmS0qmHvCSVqLqUWLgkqB01Fo5294UMXIJUgNJRMVmYuHQWAO5IF6a0pGW/CPDIDlUsBWUoSsJIPPzc5sQAEts7GA9Sly0EKBUo6F1rFA7/qt+0QnCd2hNFFLcwzKoNdTmbxLj1JMkAzAK81S52bc0q/pBOJkpSCpSiEgOTowF7fzAYztZgUzFiaksZUlCgtBGbKVT8+Ul0scoJcWBi17H4gGUpBVOmAKJCpkpQT4IVVJTSjRRqxi08QnJy8isMhRlkHNSZMdqVXlUpRAZ6ipDm/7K8NMuUkmauYSMxJsQouAHckB7mpPkAF3OTWtTv/ADA+Z2B1HW9zBRFSfvS0RgbfX620gGC7F3paunWHlBsEjew3O/h8ojKSSSWuW5Trc/KHINen38usA1Sjp40H7C37QSg6aj3rrHJSfC1a6w4/3B2gDcArrpdx9vfpFkC8U+DNb3bTw3i3lwD4GxB8PlBMV+MbUA+Xz97QA0wbU8GhqT7r9oahbnzNW/aHTNXB8n1gI1Ws7Vt4aecNSqrsKNb9oRp+oa0LPDDlY5We5rVv8wD8tKOKdfsKxyao1Lv69dDEOatA3mYlyC4vdxo77wHFKTQsNL0/xaGrm5SGFTYPTxNbD+LtCmFABJIDA3+258IFbMSAyT+o1cC+QEfqNyRvu0A/LQjNStSBU2P2f08GzMQQQAQoksA1vmKN+2sRpmFJDJAbd8oFPRvtAi5yirNnq9AwcJegZ6OQ9W0FxULaUgD4UktR6OdX8TV+vjDMRiTMJQghIFZi6UFXAI/U3ox8CJxHiBB7tKwkmilFuWjk0uqpoKjxgDHYgBCJMmhW6daioUtRNLiwdh5EA/gshK5ipgJEpIySE1HJ/wC4r/spQGpo1Lk+e4jDBeJnrN0zZBcuAM0qa6h8j/4x6XjECTIv3YQlh6MzquS7sBUxhRKabjEmi2wzhQIVnHeOBmDuyg+zi2gagYhKwialNVHmDhgLFN7BW2/rbcMLpBC6kVAHNmo+Yuag0o22kUfZ5YUiYlTOSFi/6swLA3ImomGl80FzJhTzIs4oGJOYUCQC6lO9AdGejQFriMelJoMyqbv1vt7aAJk0zFEOMzOaBkp15dVft4mOrnZaIOZZDgqFG3qz/EG8esOwcwgs4BJqcoc9fttaA52gw4OEmS0tzAJv/cqtdd/KMZ+H+HMsqSlTJUmUurmk2UEm4b/dkpDbKIjY8dW0tCal1pt/aKl39K7g7xlOzwcYcAgGZhlIvV0rWpJpUU0FngNfhSUElSuUGlScuo8iM7em0FqxmdVUTWBGUZLnRRfQPbf5jLl50BTKYpDN0rWrGhV6ekWFnZSxow1VUUGUFgzO4cn9NXNSGR4jxgp4qSZc0H8tLZR8OSbLfNmaq5gpo1emtwM6YJaSiXMynNQFNFEmoK1BwbXv4x57xPv1caCDNJlkCblCUj8rvAsi2ZgQ7mrJe0emYOeCKHlJKnB0VlULauT6GAOTbmU5bZjX03jqhlNvmPWGvpXYmm96Q8ddtvG0BzPR2Olv8PHZSqVVQHbwvqPOGqUS7JHj7/zaOEkFmVobv5NoYAgoFCCC5falYkSkMHTXoYbKGz2o37fzDwQ932f39YB+GXzBm8/Svyi2RFbhxX76e3+sWEoawEsAYtOx8oPioxSFAq1fZ3akAOyRctu9Xf5PHTMAD0Oj+B6D28QKw5Py1P2847UhiWuNfm4gHzvhoN/D3+0BZ9HFQ2/XTy9InUsmmYUsGD7wKvDlyymL19Pn8oDsuYAWBqd7Cn7EeggkTUhnqaUf6UrAxwxD7t5N4aeX+IpgJVlRc/FSyfS5anmRAMnT8ymBAyn0JdlDfpfU6B+YalKtUUd6EV+I6E1PraC04bLZiL1uSNf4+0IyCAmgNgP8A7V8HaACmpBfKLVNGoHITbo5G3jFbjJKphEuWsoUfiIUUgAgg5wkgkkORsQ9qG9UlgEipqVGj11bU7e3hk4dMs0ADmpZyTRyevn9GgKOXwCUh1TJ2ISsk8yl9492yLoTV2Yip6wsDwta2nGYSSwSyqtR35mt10rEvGsYCoSQnPmHMAB0oRQAMbkgB3umJU4VSxRRlBqBCufKP+ZIJJrZgOsADx5KJUspM2f3nNyg5meXMcqzKKEpyZ6K0NGNRhMNPnpxy5PekyJEorSBOmKyIUEkkLRlKlnMXLfqOgBGy7RSpmHkAYeQpaQpSlspNFFKpdXYknO+athvHmWD7Vq/rMRNErNMmSlSigrAAfKknM7qtpuYD0LA4hBdapynQv8AMEyfNCUIIBzfEQEgg2vmY3pJgVTFzVTDIWZZASlPeqCigc2eYhSwQs1p5EUJOV7KcJxOOmkql5JWVSic/KZoJKDu/PQPoCXDA7jBFTBYcIKUgjNYpdKgFEN+tVFWy3EBJheDy0ElGESA9SJSSRUEuAXbVnoxu0WeDxExQT+WcxYnnSGqKu1aFwBR9dYajEZkJCuVTXcUYMXDEN4E3G4iJMuYX7pKS91LBCCHL0oc1bvlO4gAe0mLmhaAZEsoYnNMnZclgFksaOxBvy6OYy3Y7tdKXLlsjmk055wBIzXI7rV6s/w6UiXtHx2RJx6FYicZplKS4ytlV8Ryy0jKlgQNTQ822L4bxrCy8B3SipU7vlKYJJTkUhqKoxzBLjVhs8B65xHjC5QKGT/uflo7wFS8/MWUgAolh1kljyoqQ4cjg8qYoKokJUT3gJzKtTm/tAAGRgKl7l8l2YlGahE9cwmZMllDTAoZUOcglqbNVWrMS2gAGtwBSg5SVyqMyiCgs1As2JL6vesBieLYeYnjalCaXkpFUhJZJSVLBzOSWK77gUYGN7w+UJToSXBdlEDMQ7myQlNSSwFiYyuLUUY+etgUBMvmyqCSETMOCxIIJCFF2Or6xpkYoBKM7pUkFKy9ElILqdLnR/B60oFqtTVcJJchyBoX9BWlmiWSt6ZgXtUGl9/rGbwWJTikTFTM2VWQyUsEqEkAKKkpLsVkKJerKSCzBrvBcETKJSiYtSAxQFTV8prm5UlMsgkvVOqtDQLFMkgf5sYRwxZ28adGh4kuN7Wd7VbzjuShYkatr7Z4BstBHnbSJBINySNfOHmSH6+uljTwpD+hb2X8GeAfh6HUe9osZIpd4r5cnrXWtXcxYSLQEsVmMkkkkfSnXWLOKnGOFO3p/mADSitxc2f3tHJdrE7N1elYeVDWn1r8nhqmHjRnLQDZqWvSpv6m3hA6gNtLt5QWU7fUezrHO6p/HV/vABYucpMtRlpSVpqkEUU1SKNca+EN4Hi0rQGBSsgKWCebMp2V1SWOUgswDQcEgDy2+sCLwAUSlJKZiRmlr/4OXS1HSFFm0ChZ4A1JLEkjX5fW0CKSSSQQ+jiiUvdQpUv8tIrcR2jCZqcPNTlmUz0dASSyVFWqVGgo5diBVrgoCE02ck3LipNnJ+0BQ8Sx0yU4Rh1zmvlmJBIZ8zKFiRvsI4jjc0IKlyFy2Ci2ZCrWzEENSvg9oscYGc0o+pzeI2sPSKnFlU1QRLPiogFgDQtTXQ3ygVC6B3h0zmUpUpRJLgkSx/cKPNFamu5VZ4ITjyOYy1gdUy3a4cd86S1wf5g6UnKnRkjyCR4ufIxGJPfJDpaUCCzNnaoJYfC7U+9gznG+OTlyFK7tSJCQ81RZ5gCkhUuWQSwyEnNdTMkXjyjic3hy8UqY+IEtQQpMqShCsgsZSlqUmoSEuUihUQ5Zz67+IWJUnBrlSyMy2lpZ2dZy0ANGS5fqIwX/APLol4nAASsxnCcJjL/3EJOTKAaJUEUGhN2vAbfB8Wlow0tSElEsoBlp78JTlLgOV5nG9idi8cwPGErSrKF5azOadJAOYkUSuSVNUmrNd7RT/h9jzJVP4fMU6UqWJJIDK1Uggij5s2U7qezRvJnDUS8ikMkPlIL5WVs3w8zW2tAUMrGioUAokJLmfJobUACetA9+ogOevGZyUYhJluClJOFK2/UkzCt2Ykgs9dY1eHAJZQZRcKCiXNASeodKh/EMxi8zoQcgS5mzKOlNylN2JA8vKA847V5MUhEuZOlyUIJ77EKCFOA/+2JZAPOoihc87Oy3oOz/AAGRIm5lY3CT5XNklKnqlqzGgWpKUrAJAZgomofVMbXtzgQoScOlI5lhakN+gBXdIbUBiSNSSdYxs7slKlyuIye8STh5svu1LIClHLYDVwVU8IDfS56MhQggLmDMwnTlAqGU5qyyaAJ0YCHycRLStAQpTKTmymZOJLsKEyqh1O4Ou1ID7FccViJSQpSZapaSJiiUBZJy5SnNQfCoHUF+gi3w86QhKwlcoFM1R5lS35iFJJJPMyg1fDYQHmGK4hNOJV/TgqCkTSJcszCEgrIVMTmbIRYkNUa633D+0EzGqEgYealyibMImB1S8iQEozrSwWog3cAkjRsfiuKTcJjSiVPQpUsKlJmBKAg5l5mVnLAOeYl8rEaPHo/Z7heHwiJQRPkTlzAoTlJUCCs8wI6JUwBIo3VoDW/0UrKD3KWIUGUlCikGw1oM2lItUzHGlWI+sUa8YlMtOSalQAHKVvV9FmrlhRT+UH8N4nLmMhJqlgxDGw6VB6QFlJWq+j38hEniD5eBPjEUtKQDS/RvdYlKup+ezfeAfLVTw9/aJio0p9/d4HzZflq3sw+XXRQp0uYAlDgdfDpBuH+GAARqT1cVf7xYSPhEBJFVjRVQ/b711i1gDEygTXzb7wFXkV10jiphFCSBW/8An28SMPq1G2iBSdaHUV6+xASS5j+gq3vaHlIH+emtYYlh60p43oG9Y5NVsTZw38dTASTEbUp76PA0/RVSUEm1SkhlJDbgva4TtCN7gAEfvWv1iWWGHkKvv/mAr+LcHl4lQd6y+RaaFKg5BqCCClbFJDEUItFfhsevDrTIxDAktKW5yTBZku5SsD9J21+I3K3SG1ScyQws+Yiv/Ujo8M47g5U6RMRMAUhSbnTXOk6ZRzPo0ANiWy0LeBOYJo/1AHU9DHcLKShJKm5qkAEVslIAvoABVgBVo867OdoSMYtBXNnYcE93MLkpUC0szCzJQrmrRGZWgDx6OmSJhPeB2DjZm0bo/wBOkA2ThTNZSgybhG+xUbH6V81Wc0Uc201NmAauv1jmGIZi/mB11ERpxIYqVyoSFHMelz4AAl/4gMf2ow+fES5dVCWCuYaNnUC1NmHkw86mbIAx3CgEn4Z7qL1sSdqE1LC8XU+copmL/Usqygu4zHkFC3wJA6MYh46kJ4jw6ih/usXpQpDDQDfzgAvxC4aqXiJWJw4yqUedqOtLFCz8gXoQGi6kdtMJOkJC58qWuamstcxKVpWKMQohmWDU3brFn2kw4myFIOicwDa6l7gBOau5HSPA+1kpIXMYAupAUpwWXlIPmQHoWt0gPbE8dRNCe6Ug505y5DBmKiG2VmdruA7kETy8UgHu0L7xKeZYKkZjsHJANal2YJAcAgRh+FdlMJPwsoz5eaZ3aVcqQhas6WSkkAOczpD0+G8ET/wgkS0BXfTAp2ZPwmgepOp1baAKTihisYVpcstNDQgPQEXTRCqnqYf2ZlIVjeIqmBBSZyQUqZiMgpXTp0EAyPw6SVDLiJgzElikmyRmIa1VW0vFRg+xcw4nEIQsZJUwJmKdWaocHcjKKmrEWo8ASoJ4fjjQKlkqOUHmKCEksNSQyg11JUmyi2ux5lTVjuikS8hCpg6kzEplkfqVUEvQFtaZDj/ZWdmlEETG5XSxAF5bnQkuGvzUuIhwPAZmU84SllFnLBSVVCdiCXpWoaAoxwj+rx8pOX/1CZ5TVgCBNErSgHdoI6Abx6fwuaMRg+6Uyp4DJrUlAKkg7GjeZ6xh53AJiOIYeUhTqKFrSA6TlYkhy4t1jWYvAzJM0aBQKjU0zEuXo5Brqzk6wGm4NxBM3DiYAwUAq1RmTa1SCflFpOxwAS5+IAt4h4x/COHmUqbLUohipagHPK5UcuYEXUG8D1jQowQUlNSQUhqOelB4/PWAs0hxTp7eHsbAW9/v6RWy5ZfKGFDzM3TU+xDzNmO1PPzsb7X2gLQq0p6OLUiREv2PdoBkylPVxRrg9CadfYgtCj0rYAQBAlbP1v1v5QbhrNtFahZfWnT3rB+CND5QBMDT5e/lBMUePkPRRLFTPmUDUbpIgHTlADMTsPM00HUQ2fKcdfdfpFVxbEhWZCnKZbL6MhlMKu4pem8CzeP/AJYU6mUspYAOHdLaNV9R5QFlg0hEpGYuUoDqUSXYM5Jdy761gyUlw9Q4GsZU8UylUspARLSaXdNQGLi5/Z4bP4x3aEjLygFQA0SkAeL7ePSA0qg6lJrygF6avuPbwQhAZqD0v+8YbH9piWSnMCTlJATTMAoKD7ZgPYi5SSZYUvmKUut2NuZTsW0FNBTcQF/iMN8JAcg0roXCrat8/CKDFzM0lMk5udaZZAFMlFKc1J/KB11ETzjlRRh4uKhIDlzYMd6nzIHD5hE0FKUqShBNFAc5VlNKEEBO3/uN4hk+1PZ/uccJkuaJCJ2dSZmZaQJiEKKpSyhQXlWQlQ1fM1qs4P27QiUROnEqcpGdlAso/EqjEAg5nZQLhi6BuuIJGKlmTNljNcJzJWAoBw73FSkhg4JHj4V2l4KuRMXJWlGdAdRqFFyS4f4kuaG51rAelD8SZKFJSZqShScxWlfMmr5SGIUrTmKfExNxLt9hpqBLkzkqSQCshgyUuRLU7VUUt5dRHh0qUt2qmliptqcxF9BCTg5qiUhJJTUubVAu7XoID2eV2kkLPNMSE943NSiQgoWSL0UseIMDK4yhc3h0xc9KiiXM7wFswWVS01r8RJUqrUfR48y4fwCapJmJDd18QzpCgGBJAdzVW1XAFYscB2dxC0pmIlzu6WotMTLUU5QVJPMk5aEfXzD17iPbXDywkBeczFhJMsZsiDWmgLPctRy1AfI+IYlM3vmllGcoKUKRzAAEiqdwUvupWgAgSZw3EGahGVRUqZ3YSpSSCohJCQoUSWWg1/u8Yh4l2fxElQRNSUqVb4DUaBSSbe3gN1wTtBKVhsOpalpmyEZHCHASByqIqSWLG9z0g2f+IMtWUTv6hBUpiTLSUFkZswypBNO6U1xmjyyXLWrmSVMXFCGehqHYWF9htCOFmZkju2UpmHLU5Uk1NXLv4mkB6zwntpLUU/nBBCFUmSJlFKYqS6FsphVwADBPBONpRi8UObNNnJKVJCjKYSr56gglBYPqKmPLhhcRLQSxCEhyQmUWYBi7bGnQw2XgpxysKEOkjumemwtSA9Nw34jYRSFBSJiVByt00/4qWdLHwdukVmA7RoUsqWlaAVODkV8QBc8thdxfLvGFwUrEL70ShMoCmYAoBLghsyQGIAcV3gBUudnKCtWZJLjPrrb/AK1poID0PhnbPDzOKoxMzNJlIkqlusuEqJdizsObKKCzRpsb2zw0wkqWhAByywtK3mDmBYBJ5SWaj3vHjkvBTklQ5iVMaKo5epLVJqGvDJiJxKkrWtgTy53Lu56PrufN4D2OV2hQvJMImJUkKQCpC0haS+UjOA7UDlqpe0bbhk0LGXKtOUJqoAAuNKl99NN4+bFYRajQZdQ8wpA3LPTQuep3j2f8KwUYZYVN7xPecrOQ2RKlDmF3VXys0BusgA96m7QzwLn36RInEJb0gbiPEUSk8xNf7Xe4gGmplszFV6WyKNv2gyUhyCk8uSzhncVjIK/ELDZsgWsKlkhQCSRRJsWqnNlAPWLuR2mkUayiAkNRXQOBAXiABu3v35QbhhSARiHajVv9BBmFW/h5QBMZTE9pZZdK8yVJYmwYsSHBILsB5mNXGO46AuYphLNaghAUwGhX1JL9KQAK+MS1KKgpRC0GXlZBykgcyua9BT94pMXxmQJQkmaoFKwXZGd3Lhk6c9fO14dxnhq1IORMurAZkhSWAfkBQAXFHp0is/0qeiZ+avDPlf41lWW9UIGawd930gCpnHMOpaiJtF8tAkD9QoQa1U9TeA+I8dwy2HffpKUimuUWuSCFG2o8YqeKSSRlVikpQoEoEudMZrDN+WpQL60HM1miuRwZAZIxLJY1CJijUUSMyEJSCSKnd94C7mcekSilfeFYUoA5KkBkgHKWJHLXxtA0z8Q1Z1vnUlUvIElLJZJXdLWUFgZrli7sBAeH4cEhObEJHLlTlCjX+05wMrBrO4FBSLLC9nQtSiqYTMJy0TNQ6blKlKYM6NldW0BvCO3qZqSJpWnIkBBZ3JBdCQlK3sL6Ho0XfDO1SQp1d4pxUjDzjYh7J0Gm5EQTeAA1KpmUZQSpcxI2CipKuYAULsS9odheHnLlRNDgh0ywVEAli9AGJYUHq5MBKO0s1OKUsYacy0pShWQsAnM1Ff3aP5ga1vbvDnHSRlQvv5WYyyAkEjM60KGZwmxBqHtcxbYjupYzLzrK01cBQ1oLm7vUsd3iLhnEpYP5KVMmvKMoTSgUADuKVNBaA8SXNUS4US4sRtZwQ1K7xyXj5wJIWt2YnpQsfQHyj1ri/ZTAoTMmlC1GYtav9xSQnMCo93kAdL1qFRT4ThOAStGTCrnKDE51TGLpA+FTAjM7PfwgMRgOPz5SsyJpSVE5iyXLpylyRqkt4E7xZ4Xthi0Jyy8XPlpFQlBCUgkvQIYCpMazGcOw86U5wCEJqc8sKBetHSOZNC5belBAkngWCdl4YBg4/OmZi9XWyyGcigAN76hkcbxuepX5s+atl95zLKj3mVIzVUaslId6ADaOzONTZoAXMUrqp1Vdy+axN6/49AkSJCSBJwkhmf8A2kHMHo6pudhuTW25iJYCs0uRKQH+NMqXzeapYFOga/WA86nYlSFES5q6M1MpLCtmavveNeLXdUxT3qpVCaGtWcUj2HhXZhMpJSvDykBQc5pSVG7h85USB5WHWKrEYNAVy4CWogVIkBxVw70PKPibXaA81/qlKYKmTGN3US/k4Br9Kw/FYpQVlStSmarrchhQpzFrNTfwj0Ofh2AJXLQcyirldwWqVIZzo1QNGhnE+HAgd7PnTAwIyABLMxbMXN6M46i0B5siZVXMoDXKanZ63qIIHDpwynKuqiKPU7JZn0tqI3kjhqFFkpxAmGqcqwRlGuVKSQf1EsHygwTieHApzdziZqg5zrVMUsk1LJoBrS+vgHnQ4ZNUoZZc0uNErDlnIHhWnSEjg0zMEqQsGujWd6HYirn0j05HC2QAcJMmOMoBlktSrIdtuYqenoLiOCKWlhw/9RIzLBo7kOFFNnajV1gPPuDcK7yd3a15BZSw5Y2YZfiqdP5j2/h2OwsmWiVLmokhIK7LcqLAq5ksSRSoNBS1Mvh+F5CAnBoZJ/WpBqa1Abxq7Wi24fwSdMKSf6ZCQ6crcupHLlNgQKqennAaDD8dzKfv0ZVfAShQrtUByQ1L9IF4j2ilYkZEzUFaQXKUzKaPUVYh/SGL4TNYKQqUpR5XyW0BDG13J84tsBgGAJKSxI5QcrtsVUgMAngaDMWvvQASnMSCNWBympdLXLm8aaXwUnmBUssQBlJDdHW92v0i84fwtEuaoELL3UyWBJcgMKD9oIQ6CCCVWAcpA63AL+GpgIOGYxRUEKWSU3SQAXYGup3eNNwATGWVvlJGR2ejvUaePWKgomKLjKCSxq7ixqLaGNJw7DlEsAu+rl4AqMB2y4CFhX5gRV6gVU93pvtvXSN/A+MwSZiSFAEG4NjAeEzeAd4kIE0lSaBc1UxqCmUNsRfR6xRzuzE5KjlUkkfqs9agOSvo9bml29c412ERMWrKGBDNo+UgEgVULeT1vGSxvYznZQmUYJJzlObqLAPRiAz6vAZj/R5qUhUwAHMzjEVUag5nJqRaopYbCK4euWQ8wEg5UkKnFIFCpKSkhwxTQFqvUGNHx7soQpU2YUO/MU5khRBYUKiSQUs9vSKuXhEySFOEnMaMVO6qAlsqaE3INBAE4DgUycUgzFpLk5mXRIcHOVMw+IfEHO9IvJ3CMgSpUxKAv9ZmEHR2SGKv060pACJsxZZOi0hRPO5AeroIBcPQ3PnB03CTAxyJANyxKEkBIAEti7Cl2DiAgmYqWktLTOWl6qWsZXuAAoOoWca26lknH5zzLWMt8qCkgOHCCG0H9v0gyVhkjM4KyfiJQgUAawcqrQdGvE65c4h5ZYKLEEHMEt+pJoxDVfXSsBAvEyyHWJ5SKJUC6gmlSVJIFdXp5wBxEpGbuUTB8JFFK6DOQA6i5ZNAHBEWCuHFEwCYACVB8rFLNRJAmAAPeu0F4jDSkgd6orJzKy1RlKSxchym96gs/gGTTjwpu9kroGKpSjmYbpUkDbX7xS4rGso/08hZDDMVLUVE1YqQkZUgAUAamsapWKwqaEskXMokgs15ll9GYcp6RW4nESVFROGJJP61LWVaFmITUPU7atAUSp6ihgmXLDF86irMTTlGUig6X1MDnBLmqDBFSXQhJLXs76A/KLAS+YkyDlKQyClbWAFnJDAm/Wwixw0qbMImfkpAAIRyfCPhATVSQdyH3NICpPCZpXyd6mWwYsBWrfCph0v5xBK4YpSswn5Q5YrM3MK6qQlgS2hIpGqXwhKznxExRIyAiWSokEmgUdnY2qTeD+HcPkiWUhTJuEKmEEFwKORoAatr5BUcO4QMhC8XNUUgOUpWQSTcqNQxepToDQGGTOCmpXNGXVpRL3H/AFBZNIucT/ThRSqYtWYMFBagK5qKMxbE3FtIC7jCSySETZoAoRZ/1AMwoNi1NyAAGVw4FSsmJXT9KUcyWP8A2GViNDv1IKXw3KEAoSFZjzLmFRUoMScq3HxdWrCk45IJ/p8MmWogZVHNmCc1wSDVjoQz6xMjE0qgTZlkqWkkJDMciFUoQSKC3lAQLEwfld6PiNEEhKQ+ySwALBkuOkWOGE4kZQsBJqEO1DR8wzVpppFngsfMyJRySyB8ICQNSCzgir7fuZ/qC3cISGHNoy9Q6dWYQEOF4ZNcTCktSq1ZSkAPypyhw5NthvD0cJJZRUlHQByBsaN5UvCM2czlQJJLpZnu4cmpH+IacFMmAu6DQAKBY3dyTu589YCZWHTLSSqcFFmSkEilGBAF/B+pN4H4hxMypEwoSVLSlwFFQCgCMwerFq1AtrHJXAUg86lXqEhKUlrKJ/jSCpnCEzCxlBaaslRIHUMwrp0gKD8POI4hZnzcWSAZgEsAApAZyEkUAAKepq7kRuMJiELWSHCWADpKS71ivwnAVJATLQlCQSQnK4BLOxJO3j4RbSuFrASMy3YB3PVw6XJEA6dJllLFSi5NcxLU1Yn5x1GHQAlDhRS1gD6uBrBuH4IwDjMf7iS99Caj3520rAJFwHaAr8BhDdvJhvYuBTwi4AhAR2AUKFCgOEQLieFSl1UgO4LihcBgX6PBcKAo8X2PkTFJUoF0u1tTuz7jzgJH4eYdmICtiUIJG1wXjUwoDK4zsMk1lqAVuXs1qUA8BA+H7DFBKnQo0FyAzNZo2UKAxWN7DlakkJSMrMWT6aWv7o5X4dJILzDmLjMAApmtQRs4UBhMR+G+YsFpyhjUVJA3/etB1jk7sDMZLK+HRwXOpLt4NG8hQHnEv8PVgvkQNaIlkuOqiWJHlWG4n8OVEKyIAe5JDvcEBiKHd7R6TCgPPcJ2LnqQxEsUatdqkpZ3bb+VL/DRbMqYl+WyaUtqCTaPQoUBgE/hqUhITMAKdWcne5p84mV+HSlEEzX3cqIPkGA+cbmFAY3C/hvLQls77sMrjyqKbROr8PpGgAoeoq9wRW9rdI1UdgM0jsNJueYgkjNUeDWgpPZWWCSAz+NPCtIu4UBRnsjJYpahel7+OlB6RPL7NSkhgD4Ub0Ii1hQAKeCy2ZqbQ88MRt8zBcKAD/0mW75f58TcxInAIFkge3giFAMEkbe/OHAR2FAKFChQChQoUB//2Q=="/>
          <p:cNvSpPr>
            <a:spLocks noChangeAspect="1" noChangeArrowheads="1"/>
          </p:cNvSpPr>
          <p:nvPr/>
        </p:nvSpPr>
        <p:spPr bwMode="auto">
          <a:xfrm>
            <a:off x="155575" y="-1684338"/>
            <a:ext cx="5124450" cy="3514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endParaRPr lang="fr-FR" altLang="en-US"/>
          </a:p>
        </p:txBody>
      </p:sp>
      <p:grpSp>
        <p:nvGrpSpPr>
          <p:cNvPr id="2" name="Grupo 1"/>
          <p:cNvGrpSpPr/>
          <p:nvPr/>
        </p:nvGrpSpPr>
        <p:grpSpPr>
          <a:xfrm>
            <a:off x="0" y="-71438"/>
            <a:ext cx="9144000" cy="6929438"/>
            <a:chOff x="0" y="-71438"/>
            <a:chExt cx="9144000" cy="6929438"/>
          </a:xfrm>
        </p:grpSpPr>
        <p:pic>
          <p:nvPicPr>
            <p:cNvPr id="8" name="Picture 124" descr="100_41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71438"/>
              <a:ext cx="9144000" cy="6929438"/>
            </a:xfrm>
            <a:prstGeom prst="rect">
              <a:avLst/>
            </a:prstGeom>
            <a:solidFill>
              <a:srgbClr val="FFFFFF">
                <a:alpha val="811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395535" y="4607398"/>
              <a:ext cx="8352928" cy="13234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La biodiversité et les habitats benthiques</a:t>
              </a:r>
              <a:endParaRPr lang="fr-FR" sz="1200" dirty="0" smtClean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14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endParaRPr lang="fr-FR" sz="14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RESTENT PRESQUE INCONNUS</a:t>
              </a:r>
              <a:endParaRPr lang="fr-FR" sz="32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20" name="19 CuadroTexto"/>
            <p:cNvSpPr txBox="1"/>
            <p:nvPr/>
          </p:nvSpPr>
          <p:spPr>
            <a:xfrm>
              <a:off x="1817669" y="120313"/>
              <a:ext cx="5508662" cy="830997"/>
            </a:xfrm>
            <a:prstGeom prst="rect">
              <a:avLst/>
            </a:prstGeom>
            <a:noFill/>
            <a:ln>
              <a:solidFill>
                <a:srgbClr val="FFFFFF"/>
              </a:solidFill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 smtClean="0">
                  <a:solidFill>
                    <a:srgbClr val="663300"/>
                  </a:solidFill>
                  <a:latin typeface="Century Gothic" panose="020B0502020202020204" pitchFamily="34" charset="0"/>
                </a:rPr>
                <a:t>Poissons, décapodes et céphalopodes sont mieux connus </a:t>
              </a:r>
              <a:endParaRPr lang="fr-FR" sz="2400" dirty="0">
                <a:solidFill>
                  <a:srgbClr val="6633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4342" name="Picture 16" descr="http://upload.wikimedia.org/wikipedia/commons/0/0b/HMS_Challenger_%281858%29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1760" y="1271538"/>
              <a:ext cx="4086603" cy="28023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CuadroTexto 8"/>
            <p:cNvSpPr txBox="1"/>
            <p:nvPr/>
          </p:nvSpPr>
          <p:spPr>
            <a:xfrm>
              <a:off x="2023895" y="6339947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474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22527"/>
            <a:ext cx="9144000" cy="6929438"/>
            <a:chOff x="0" y="22527"/>
            <a:chExt cx="9144000" cy="6929438"/>
          </a:xfrm>
        </p:grpSpPr>
        <p:pic>
          <p:nvPicPr>
            <p:cNvPr id="15362" name="Picture 124" descr="100_418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527"/>
              <a:ext cx="9144000" cy="6929438"/>
            </a:xfrm>
            <a:prstGeom prst="rect">
              <a:avLst/>
            </a:prstGeom>
            <a:solidFill>
              <a:srgbClr val="FFFFFF">
                <a:alpha val="8117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" name="Grupo 3"/>
            <p:cNvGrpSpPr/>
            <p:nvPr/>
          </p:nvGrpSpPr>
          <p:grpSpPr>
            <a:xfrm>
              <a:off x="787427" y="404664"/>
              <a:ext cx="6016821" cy="3379580"/>
              <a:chOff x="859435" y="233397"/>
              <a:chExt cx="6016821" cy="3379580"/>
            </a:xfrm>
          </p:grpSpPr>
          <p:sp>
            <p:nvSpPr>
              <p:cNvPr id="8198" name="10 CuadroTexto"/>
              <p:cNvSpPr txBox="1">
                <a:spLocks noChangeArrowheads="1"/>
              </p:cNvSpPr>
              <p:nvPr/>
            </p:nvSpPr>
            <p:spPr bwMode="auto">
              <a:xfrm>
                <a:off x="859435" y="233397"/>
                <a:ext cx="4392488" cy="19697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just">
                  <a:defRPr/>
                </a:pPr>
                <a:r>
                  <a:rPr lang="pt-BR" sz="3200" i="1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Lophelia</a:t>
                </a:r>
                <a:r>
                  <a:rPr lang="pt-BR" sz="3200" i="1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pertusa</a:t>
                </a:r>
              </a:p>
              <a:p>
                <a:pPr algn="just">
                  <a:defRPr/>
                </a:pPr>
                <a:r>
                  <a:rPr lang="pt-BR" sz="2400" i="1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Thalassa</a:t>
                </a:r>
                <a:r>
                  <a:rPr lang="pt-BR" sz="2400" i="1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24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Survey</a:t>
                </a:r>
                <a:endParaRPr lang="pt-BR" sz="2400" dirty="0" smtClean="0">
                  <a:solidFill>
                    <a:srgbClr val="F32547"/>
                  </a:solidFill>
                  <a:latin typeface="Century Gothic" panose="020B0502020202020204" pitchFamily="34" charset="0"/>
                </a:endParaRPr>
              </a:p>
              <a:p>
                <a:pPr algn="just">
                  <a:defRPr/>
                </a:pPr>
                <a:r>
                  <a:rPr lang="pt-BR" sz="24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Au</a:t>
                </a:r>
                <a:r>
                  <a:rPr lang="pt-BR" sz="2400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24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bord</a:t>
                </a:r>
                <a:r>
                  <a:rPr lang="pt-BR" sz="2400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24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des</a:t>
                </a:r>
                <a:r>
                  <a:rPr lang="pt-BR" sz="2400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24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canyons</a:t>
                </a:r>
                <a:endParaRPr lang="pt-BR" sz="2400" dirty="0" smtClean="0">
                  <a:solidFill>
                    <a:srgbClr val="F32547"/>
                  </a:solidFill>
                  <a:latin typeface="Century Gothic" panose="020B0502020202020204" pitchFamily="34" charset="0"/>
                </a:endParaRPr>
              </a:p>
              <a:p>
                <a:pPr algn="just">
                  <a:defRPr/>
                </a:pPr>
                <a:endParaRPr lang="pt-BR" sz="1400" dirty="0" smtClean="0">
                  <a:solidFill>
                    <a:srgbClr val="F32547"/>
                  </a:solidFill>
                  <a:latin typeface="Century Gothic" panose="020B0502020202020204" pitchFamily="34" charset="0"/>
                </a:endParaRPr>
              </a:p>
              <a:p>
                <a:pPr algn="just">
                  <a:defRPr/>
                </a:pPr>
                <a:r>
                  <a:rPr lang="pt-BR" sz="2800" dirty="0" err="1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Maurin</a:t>
                </a:r>
                <a:r>
                  <a:rPr lang="pt-BR" sz="2800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 </a:t>
                </a:r>
                <a:r>
                  <a:rPr lang="pt-BR" sz="2800" dirty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(</a:t>
                </a:r>
                <a:r>
                  <a:rPr lang="pt-BR" sz="2800" dirty="0" smtClean="0">
                    <a:solidFill>
                      <a:srgbClr val="F32547"/>
                    </a:solidFill>
                    <a:latin typeface="Century Gothic" panose="020B0502020202020204" pitchFamily="34" charset="0"/>
                  </a:rPr>
                  <a:t>1968)</a:t>
                </a:r>
                <a:endParaRPr lang="en-GB" sz="2800" dirty="0" smtClean="0">
                  <a:solidFill>
                    <a:srgbClr val="F32547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" name="Rectángulo 2"/>
              <p:cNvSpPr/>
              <p:nvPr/>
            </p:nvSpPr>
            <p:spPr>
              <a:xfrm>
                <a:off x="6372200" y="2892896"/>
                <a:ext cx="504056" cy="720081"/>
              </a:xfrm>
              <a:prstGeom prst="rect">
                <a:avLst/>
              </a:prstGeom>
              <a:noFill/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6" name="Picture 1166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378" r="52444" b="60016"/>
            <a:stretch>
              <a:fillRect/>
            </a:stretch>
          </p:blipFill>
          <p:spPr bwMode="auto">
            <a:xfrm>
              <a:off x="6516216" y="1872075"/>
              <a:ext cx="2400224" cy="45207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97" t="3473" r="2841"/>
            <a:stretch/>
          </p:blipFill>
          <p:spPr>
            <a:xfrm>
              <a:off x="1547664" y="2726444"/>
              <a:ext cx="3888433" cy="3222298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2023895" y="6339947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7938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-5680"/>
            <a:ext cx="9105071" cy="6684181"/>
            <a:chOff x="0" y="-5680"/>
            <a:chExt cx="9105071" cy="6684181"/>
          </a:xfrm>
        </p:grpSpPr>
        <p:sp>
          <p:nvSpPr>
            <p:cNvPr id="17412" name="32 CuadroTexto"/>
            <p:cNvSpPr txBox="1">
              <a:spLocks noChangeArrowheads="1"/>
            </p:cNvSpPr>
            <p:nvPr/>
          </p:nvSpPr>
          <p:spPr bwMode="auto">
            <a:xfrm>
              <a:off x="402822" y="4508489"/>
              <a:ext cx="5020573" cy="1292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77800" indent="-177800">
                <a:buFont typeface="Arial" charset="0"/>
                <a:buChar char="•"/>
                <a:defRPr/>
              </a:pPr>
              <a:r>
                <a:rPr lang="fr-FR" sz="2800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Prospection grands fonds</a:t>
              </a:r>
            </a:p>
            <a:p>
              <a:pPr marL="177800" indent="-177800">
                <a:defRPr/>
              </a:pPr>
              <a:endParaRPr lang="fr-FR" sz="2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endParaRPr>
            </a:p>
            <a:p>
              <a:pPr marL="177800" indent="-177800">
                <a:buFont typeface="Arial" charset="0"/>
                <a:buChar char="•"/>
                <a:defRPr/>
              </a:pPr>
              <a:r>
                <a:rPr lang="fr-FR" sz="28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Étude des habitats</a:t>
              </a:r>
              <a:endParaRPr lang="fr-FR" sz="28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7413" name="4 CuadroTexto"/>
            <p:cNvSpPr txBox="1">
              <a:spLocks noChangeArrowheads="1"/>
            </p:cNvSpPr>
            <p:nvPr/>
          </p:nvSpPr>
          <p:spPr bwMode="auto">
            <a:xfrm>
              <a:off x="244904" y="2318475"/>
              <a:ext cx="2889038" cy="1323439"/>
            </a:xfrm>
            <a:prstGeom prst="rect">
              <a:avLst/>
            </a:prstGeom>
            <a:noFill/>
            <a:ln w="47625">
              <a:solidFill>
                <a:srgbClr val="C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GB" sz="4800" b="1" dirty="0" smtClean="0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Century Gothic" panose="020B0502020202020204" pitchFamily="34" charset="0"/>
                </a:rPr>
                <a:t>6</a:t>
              </a:r>
              <a:endParaRPr lang="en-GB" sz="4800" b="1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endParaRPr>
            </a:p>
            <a:p>
              <a:pPr algn="ctr">
                <a:defRPr/>
              </a:pPr>
              <a:r>
                <a:rPr lang="en-GB" sz="3200" dirty="0" err="1">
                  <a:solidFill>
                    <a:schemeClr val="accent2">
                      <a:lumMod val="20000"/>
                      <a:lumOff val="80000"/>
                    </a:schemeClr>
                  </a:solidFill>
                  <a:latin typeface="Century Gothic" panose="020B0502020202020204" pitchFamily="34" charset="0"/>
                </a:rPr>
                <a:t>Campagnes</a:t>
              </a:r>
              <a:endParaRPr lang="fr-FR" sz="3200" dirty="0">
                <a:solidFill>
                  <a:schemeClr val="accent2">
                    <a:lumMod val="20000"/>
                    <a:lumOff val="80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0" name="Grupo 29"/>
            <p:cNvGrpSpPr/>
            <p:nvPr/>
          </p:nvGrpSpPr>
          <p:grpSpPr>
            <a:xfrm>
              <a:off x="0" y="-5680"/>
              <a:ext cx="9105071" cy="989991"/>
              <a:chOff x="1" y="7060"/>
              <a:chExt cx="9143999" cy="905608"/>
            </a:xfrm>
          </p:grpSpPr>
          <p:sp>
            <p:nvSpPr>
              <p:cNvPr id="31" name="12 Rectángulo"/>
              <p:cNvSpPr/>
              <p:nvPr/>
            </p:nvSpPr>
            <p:spPr>
              <a:xfrm>
                <a:off x="1" y="7060"/>
                <a:ext cx="9143999" cy="905608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32" name="14 CuadroTexto"/>
              <p:cNvSpPr txBox="1"/>
              <p:nvPr/>
            </p:nvSpPr>
            <p:spPr>
              <a:xfrm>
                <a:off x="235492" y="193836"/>
                <a:ext cx="6703075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600" dirty="0" smtClean="0">
                    <a:latin typeface="Century Gothic" panose="020B0502020202020204" pitchFamily="34" charset="0"/>
                    <a:cs typeface="Arial" pitchFamily="34" charset="0"/>
                  </a:rPr>
                  <a:t>Campagnes de recherche</a:t>
                </a:r>
                <a:endParaRPr lang="fr-FR" sz="3600" dirty="0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6390" name="Picture 18" descr="C:\WINDOWS\Archivos temporales de Internet\OLK5050\logoieoED.gif"/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99460" y="2243359"/>
              <a:ext cx="1595147" cy="14736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99" name="Rectangle 3"/>
            <p:cNvSpPr>
              <a:spLocks noChangeArrowheads="1"/>
            </p:cNvSpPr>
            <p:nvPr/>
          </p:nvSpPr>
          <p:spPr bwMode="auto">
            <a:xfrm>
              <a:off x="264392" y="1187559"/>
              <a:ext cx="2449413" cy="75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4000" dirty="0" smtClean="0">
                  <a:latin typeface="Century Gothic" panose="020B0502020202020204" pitchFamily="34" charset="0"/>
                </a:rPr>
                <a:t>2007-2010</a:t>
              </a:r>
              <a:endParaRPr lang="es-ES" sz="4000" dirty="0">
                <a:latin typeface="Century Gothic" panose="020B0502020202020204" pitchFamily="34" charset="0"/>
              </a:endParaRPr>
            </a:p>
          </p:txBody>
        </p:sp>
        <p:pic>
          <p:nvPicPr>
            <p:cNvPr id="14" name="Picture 2" descr="http://www.chronicon-verlag.de/images/logo-senckenberg-k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3186" y="1188490"/>
              <a:ext cx="4112296" cy="793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o 14"/>
            <p:cNvGrpSpPr/>
            <p:nvPr/>
          </p:nvGrpSpPr>
          <p:grpSpPr>
            <a:xfrm>
              <a:off x="6228184" y="1981921"/>
              <a:ext cx="2616248" cy="4520711"/>
              <a:chOff x="6228184" y="1872075"/>
              <a:chExt cx="2616248" cy="4520711"/>
            </a:xfrm>
          </p:grpSpPr>
          <p:sp>
            <p:nvSpPr>
              <p:cNvPr id="16" name="Rectángulo 15"/>
              <p:cNvSpPr/>
              <p:nvPr/>
            </p:nvSpPr>
            <p:spPr>
              <a:xfrm>
                <a:off x="6228184" y="3064163"/>
                <a:ext cx="504056" cy="720081"/>
              </a:xfrm>
              <a:prstGeom prst="rect">
                <a:avLst/>
              </a:prstGeom>
              <a:noFill/>
              <a:ln w="50800"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17" name="Picture 1166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-378" r="52444" b="60016"/>
              <a:stretch>
                <a:fillRect/>
              </a:stretch>
            </p:blipFill>
            <p:spPr bwMode="auto">
              <a:xfrm>
                <a:off x="6444208" y="1872075"/>
                <a:ext cx="2400224" cy="45207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CuadroTexto 12"/>
            <p:cNvSpPr txBox="1"/>
            <p:nvPr/>
          </p:nvSpPr>
          <p:spPr>
            <a:xfrm>
              <a:off x="2023895" y="6339947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9860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/>
          <p:cNvGrpSpPr/>
          <p:nvPr/>
        </p:nvGrpSpPr>
        <p:grpSpPr>
          <a:xfrm>
            <a:off x="0" y="-41090"/>
            <a:ext cx="9105071" cy="989991"/>
            <a:chOff x="0" y="-41090"/>
            <a:chExt cx="9105071" cy="989991"/>
          </a:xfrm>
        </p:grpSpPr>
        <p:sp>
          <p:nvSpPr>
            <p:cNvPr id="5" name="12 Rectángulo"/>
            <p:cNvSpPr/>
            <p:nvPr/>
          </p:nvSpPr>
          <p:spPr>
            <a:xfrm>
              <a:off x="0" y="-41090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" name="14 CuadroTexto"/>
            <p:cNvSpPr txBox="1"/>
            <p:nvPr/>
          </p:nvSpPr>
          <p:spPr>
            <a:xfrm>
              <a:off x="271346" y="133935"/>
              <a:ext cx="4946655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600" dirty="0" smtClean="0">
                  <a:latin typeface="Century Gothic" panose="020B0502020202020204" pitchFamily="34" charset="0"/>
                  <a:cs typeface="Arial" pitchFamily="34" charset="0"/>
                </a:rPr>
                <a:t>Étude des habitats</a:t>
              </a:r>
              <a:endParaRPr lang="fr-FR" sz="36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271346" y="976774"/>
            <a:ext cx="3118665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Méthodologie</a:t>
            </a:r>
            <a:endParaRPr lang="es-ES" sz="2000" dirty="0" smtClean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271345" y="1011416"/>
            <a:ext cx="8678893" cy="4314044"/>
            <a:chOff x="271346" y="1027120"/>
            <a:chExt cx="8678893" cy="4314044"/>
          </a:xfrm>
        </p:grpSpPr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271346" y="2049247"/>
              <a:ext cx="4012622" cy="4295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Ecosonde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multifasceaux</a:t>
              </a:r>
              <a:endParaRPr lang="fr-FR" sz="2400" dirty="0" smtClean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5" name="Picture 1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854" y="1027120"/>
              <a:ext cx="4129385" cy="43140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" name="Grupo 3"/>
          <p:cNvGrpSpPr/>
          <p:nvPr/>
        </p:nvGrpSpPr>
        <p:grpSpPr>
          <a:xfrm>
            <a:off x="271344" y="1022606"/>
            <a:ext cx="8806335" cy="5693108"/>
            <a:chOff x="343353" y="1022609"/>
            <a:chExt cx="8806335" cy="5693108"/>
          </a:xfrm>
        </p:grpSpPr>
        <p:sp>
          <p:nvSpPr>
            <p:cNvPr id="9" name="Rectangle 3"/>
            <p:cNvSpPr>
              <a:spLocks noChangeArrowheads="1"/>
            </p:cNvSpPr>
            <p:nvPr/>
          </p:nvSpPr>
          <p:spPr bwMode="auto">
            <a:xfrm>
              <a:off x="343353" y="2649962"/>
              <a:ext cx="2880320" cy="5467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Batisonde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 CTD</a:t>
              </a:r>
              <a:endParaRPr lang="es-ES" sz="2400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68219" y="1734247"/>
              <a:ext cx="5693108" cy="4269831"/>
            </a:xfrm>
            <a:prstGeom prst="rect">
              <a:avLst/>
            </a:prstGeom>
          </p:spPr>
        </p:pic>
      </p:grpSp>
      <p:grpSp>
        <p:nvGrpSpPr>
          <p:cNvPr id="17" name="Grupo 16"/>
          <p:cNvGrpSpPr/>
          <p:nvPr/>
        </p:nvGrpSpPr>
        <p:grpSpPr>
          <a:xfrm>
            <a:off x="301188" y="1032332"/>
            <a:ext cx="8853661" cy="5835392"/>
            <a:chOff x="271346" y="981663"/>
            <a:chExt cx="8853661" cy="5835392"/>
          </a:xfrm>
        </p:grpSpPr>
        <p:sp>
          <p:nvSpPr>
            <p:cNvPr id="10" name="Rectangle 3"/>
            <p:cNvSpPr>
              <a:spLocks noChangeArrowheads="1"/>
            </p:cNvSpPr>
            <p:nvPr/>
          </p:nvSpPr>
          <p:spPr bwMode="auto">
            <a:xfrm>
              <a:off x="271346" y="3326543"/>
              <a:ext cx="3004510" cy="586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>
                  <a:solidFill>
                    <a:srgbClr val="FFC000"/>
                  </a:solidFill>
                  <a:latin typeface="Century Gothic" panose="020B0502020202020204" pitchFamily="34" charset="0"/>
                </a:rPr>
                <a:t>B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ox-</a:t>
              </a:r>
              <a:r>
                <a:rPr lang="es-ES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corer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 drague</a:t>
              </a:r>
            </a:p>
          </p:txBody>
        </p:sp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686" y="981663"/>
              <a:ext cx="4303321" cy="5835392"/>
            </a:xfrm>
            <a:prstGeom prst="rect">
              <a:avLst/>
            </a:prstGeom>
          </p:spPr>
        </p:pic>
      </p:grpSp>
      <p:grpSp>
        <p:nvGrpSpPr>
          <p:cNvPr id="19" name="Grupo 18"/>
          <p:cNvGrpSpPr/>
          <p:nvPr/>
        </p:nvGrpSpPr>
        <p:grpSpPr>
          <a:xfrm>
            <a:off x="304708" y="996325"/>
            <a:ext cx="8853661" cy="3648220"/>
            <a:chOff x="271346" y="999302"/>
            <a:chExt cx="8853661" cy="3648220"/>
          </a:xfrm>
        </p:grpSpPr>
        <p:sp>
          <p:nvSpPr>
            <p:cNvPr id="11" name="Rectangle 3"/>
            <p:cNvSpPr>
              <a:spLocks noChangeArrowheads="1"/>
            </p:cNvSpPr>
            <p:nvPr/>
          </p:nvSpPr>
          <p:spPr bwMode="auto">
            <a:xfrm>
              <a:off x="271346" y="4060739"/>
              <a:ext cx="3024335" cy="5867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Chalut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 à perche</a:t>
              </a:r>
            </a:p>
          </p:txBody>
        </p:sp>
        <p:pic>
          <p:nvPicPr>
            <p:cNvPr id="18" name="Imagen 1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0676" y="999302"/>
              <a:ext cx="4334331" cy="3250749"/>
            </a:xfrm>
            <a:prstGeom prst="rect">
              <a:avLst/>
            </a:prstGeom>
          </p:spPr>
        </p:pic>
      </p:grpSp>
      <p:grpSp>
        <p:nvGrpSpPr>
          <p:cNvPr id="21" name="Grupo 20"/>
          <p:cNvGrpSpPr/>
          <p:nvPr/>
        </p:nvGrpSpPr>
        <p:grpSpPr>
          <a:xfrm>
            <a:off x="271821" y="1017719"/>
            <a:ext cx="8876435" cy="5840281"/>
            <a:chOff x="271346" y="976773"/>
            <a:chExt cx="8876435" cy="5840281"/>
          </a:xfrm>
        </p:grpSpPr>
        <p:sp>
          <p:nvSpPr>
            <p:cNvPr id="12" name="Rectangle 3"/>
            <p:cNvSpPr>
              <a:spLocks noChangeArrowheads="1"/>
            </p:cNvSpPr>
            <p:nvPr/>
          </p:nvSpPr>
          <p:spPr bwMode="auto">
            <a:xfrm>
              <a:off x="271346" y="4794935"/>
              <a:ext cx="3142999" cy="398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Drague de roche</a:t>
              </a:r>
            </a:p>
          </p:txBody>
        </p:sp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90675" y="976773"/>
              <a:ext cx="4357106" cy="58402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upo 22"/>
          <p:cNvGrpSpPr/>
          <p:nvPr/>
        </p:nvGrpSpPr>
        <p:grpSpPr>
          <a:xfrm>
            <a:off x="277187" y="984908"/>
            <a:ext cx="8864520" cy="5016853"/>
            <a:chOff x="271346" y="939073"/>
            <a:chExt cx="8864520" cy="5016853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271346" y="5341164"/>
              <a:ext cx="4608512" cy="6147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ROVs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: </a:t>
              </a:r>
              <a:r>
                <a:rPr lang="es-ES" sz="2400" dirty="0" err="1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Photographie</a:t>
              </a:r>
              <a:r>
                <a:rPr lang="es-ES" sz="2400" dirty="0" smtClean="0">
                  <a:solidFill>
                    <a:srgbClr val="FFC000"/>
                  </a:solidFill>
                  <a:latin typeface="Century Gothic" panose="020B0502020202020204" pitchFamily="34" charset="0"/>
                </a:rPr>
                <a:t> et video</a:t>
              </a:r>
              <a:endParaRPr lang="es-ES" sz="2400" dirty="0">
                <a:solidFill>
                  <a:srgbClr val="FFC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2" name="Imagen 21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37" t="-569" r="18383" b="-4004"/>
            <a:stretch/>
          </p:blipFill>
          <p:spPr>
            <a:xfrm>
              <a:off x="4784938" y="939073"/>
              <a:ext cx="4350928" cy="4540460"/>
            </a:xfrm>
            <a:prstGeom prst="rect">
              <a:avLst/>
            </a:prstGeom>
          </p:spPr>
        </p:pic>
      </p:grpSp>
      <p:sp>
        <p:nvSpPr>
          <p:cNvPr id="14" name="CuadroTexto 13"/>
          <p:cNvSpPr txBox="1"/>
          <p:nvPr/>
        </p:nvSpPr>
        <p:spPr>
          <a:xfrm>
            <a:off x="2023895" y="633994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282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212" y="6797"/>
            <a:ext cx="9137788" cy="1137505"/>
            <a:chOff x="6212" y="6797"/>
            <a:chExt cx="9137788" cy="1137505"/>
          </a:xfrm>
        </p:grpSpPr>
        <p:sp>
          <p:nvSpPr>
            <p:cNvPr id="11" name="13 Rectángulo"/>
            <p:cNvSpPr/>
            <p:nvPr/>
          </p:nvSpPr>
          <p:spPr>
            <a:xfrm>
              <a:off x="6212" y="6797"/>
              <a:ext cx="9137788" cy="1137505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5" name="14 CuadroTexto"/>
            <p:cNvSpPr txBox="1"/>
            <p:nvPr/>
          </p:nvSpPr>
          <p:spPr>
            <a:xfrm>
              <a:off x="1010375" y="15082"/>
              <a:ext cx="7129462" cy="1077218"/>
            </a:xfrm>
            <a:prstGeom prst="rect">
              <a:avLst/>
            </a:prstGeom>
            <a:noFill/>
            <a:ln>
              <a:noFill/>
            </a:ln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>
                  <a:solidFill>
                    <a:srgbClr val="FFFFFF"/>
                  </a:solidFill>
                  <a:latin typeface="Century Gothic" panose="020B0502020202020204" pitchFamily="34" charset="0"/>
                  <a:cs typeface="Arial" pitchFamily="34" charset="0"/>
                </a:rPr>
                <a:t>ECOSYSTÈMES VULNERABLES </a:t>
              </a:r>
              <a:endParaRPr lang="fr-FR" sz="32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itchFamily="34" charset="0"/>
              </a:endParaRP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solidFill>
                    <a:srgbClr val="F4430C"/>
                  </a:solidFill>
                  <a:latin typeface="Century Gothic" panose="020B0502020202020204" pitchFamily="34" charset="0"/>
                  <a:cs typeface="Arial" pitchFamily="34" charset="0"/>
                </a:rPr>
                <a:t>EAUX </a:t>
              </a:r>
              <a:r>
                <a:rPr lang="fr-FR" sz="3200" dirty="0">
                  <a:solidFill>
                    <a:srgbClr val="F4430C"/>
                  </a:solidFill>
                  <a:latin typeface="Century Gothic" panose="020B0502020202020204" pitchFamily="34" charset="0"/>
                  <a:cs typeface="Arial" pitchFamily="34" charset="0"/>
                </a:rPr>
                <a:t>PROFONDES</a:t>
              </a:r>
              <a:endParaRPr lang="fr-FR" sz="3200" dirty="0">
                <a:solidFill>
                  <a:srgbClr val="F4430C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267" name="7 CuadroTexto"/>
          <p:cNvSpPr txBox="1">
            <a:spLocks noChangeArrowheads="1"/>
          </p:cNvSpPr>
          <p:nvPr/>
        </p:nvSpPr>
        <p:spPr bwMode="auto">
          <a:xfrm>
            <a:off x="80322" y="1224081"/>
            <a:ext cx="42481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Récifs coraux eaux froides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Montagnes sous-marines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Canyons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Fonds d’éponges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Forets de </a:t>
            </a:r>
            <a:r>
              <a:rPr lang="fr-FR" altLang="en-US" sz="2400" dirty="0" smtClean="0">
                <a:solidFill>
                  <a:srgbClr val="FFFFFF"/>
                </a:solidFill>
                <a:cs typeface="Arial" panose="020B0604020202020204" pitchFamily="34" charset="0"/>
              </a:rPr>
              <a:t>gorgones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fr-FR" altLang="en-US" sz="2400" dirty="0">
                <a:solidFill>
                  <a:srgbClr val="FFFFFF"/>
                </a:solidFill>
                <a:cs typeface="Arial" panose="020B0604020202020204" pitchFamily="34" charset="0"/>
              </a:rPr>
              <a:t> </a:t>
            </a:r>
            <a:r>
              <a:rPr lang="fr-FR" altLang="en-US" sz="2400" dirty="0" smtClean="0">
                <a:solidFill>
                  <a:srgbClr val="FFFFFF"/>
                </a:solidFill>
                <a:cs typeface="Arial" panose="020B0604020202020204" pitchFamily="34" charset="0"/>
              </a:rPr>
              <a:t>Bancs d’huitres géants</a:t>
            </a:r>
            <a:endParaRPr lang="fr-FR" altLang="en-US" sz="24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grpSp>
        <p:nvGrpSpPr>
          <p:cNvPr id="11268" name="16 Grupo"/>
          <p:cNvGrpSpPr>
            <a:grpSpLocks/>
          </p:cNvGrpSpPr>
          <p:nvPr/>
        </p:nvGrpSpPr>
        <p:grpSpPr bwMode="auto">
          <a:xfrm>
            <a:off x="80322" y="2393225"/>
            <a:ext cx="8928100" cy="3625850"/>
            <a:chOff x="35496" y="2205038"/>
            <a:chExt cx="8928993" cy="3625850"/>
          </a:xfrm>
        </p:grpSpPr>
        <p:pic>
          <p:nvPicPr>
            <p:cNvPr id="11275" name="Picture 16" descr="http://comlmaps.org/mcintyre/ch7/image_n/nfg002.jpg/image_preview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8888" y="3789363"/>
              <a:ext cx="3063875" cy="1990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6" name="Picture 22" descr="https://encrypted-tbn0.gstatic.com/images?q=tbn:ANd9GcSrAzECuBMs_h1nLDBEe_BFZHRrZICb3mIHihp638SoAciQc-_M"/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020403"/>
                </a:clrFrom>
                <a:clrTo>
                  <a:srgbClr val="02040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32013" y="2205038"/>
              <a:ext cx="26289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7" name="Picture 26" descr="http://oceanexplorer.noaa.gov/okeanos/explorations/ex1304/background/canyons/media/ledge-700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5838" y="2205038"/>
              <a:ext cx="3168650" cy="17827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8" name="Picture 28" descr="http://www.whoi.edu/cms/images/mediarelations/coral_en_79050.jpg"/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0C0F08"/>
                </a:clrFrom>
                <a:clrTo>
                  <a:srgbClr val="0C0F0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496" y="3933825"/>
              <a:ext cx="2016125" cy="1897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79" name="Picture 32" descr="http://www.globalscientia.com/sites/default/files/styles/slide_large/public/field/image/sil_050506_4901.jpg?itok=HY1atpn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24" r="19279"/>
            <a:stretch>
              <a:fillRect/>
            </a:stretch>
          </p:blipFill>
          <p:spPr bwMode="auto">
            <a:xfrm>
              <a:off x="6516217" y="4005065"/>
              <a:ext cx="2448272" cy="1767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280" name="Picture 30" descr="https://encrypted-tbn0.gstatic.com/images?q=tbn:ANd9GcSALgjcBkfB5yf3RQMOHvnbv51IiOwhkG_EUqwc_azFNpQQuaEprQ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7175" y="4005263"/>
              <a:ext cx="2401888" cy="1800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CuadroTexto 12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025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163" y="25081"/>
            <a:ext cx="9105071" cy="6767640"/>
            <a:chOff x="10163" y="25081"/>
            <a:chExt cx="9105071" cy="6767640"/>
          </a:xfrm>
        </p:grpSpPr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49894" y="1158871"/>
              <a:ext cx="3123647" cy="5284434"/>
            </a:xfrm>
            <a:prstGeom prst="rect">
              <a:avLst/>
            </a:prstGeom>
          </p:spPr>
        </p:pic>
        <p:sp>
          <p:nvSpPr>
            <p:cNvPr id="4099" name="Rectangle 3"/>
            <p:cNvSpPr>
              <a:spLocks noChangeArrowheads="1"/>
            </p:cNvSpPr>
            <p:nvPr/>
          </p:nvSpPr>
          <p:spPr bwMode="auto">
            <a:xfrm>
              <a:off x="250622" y="1321048"/>
              <a:ext cx="1233534" cy="2035944"/>
            </a:xfrm>
            <a:prstGeom prst="rect">
              <a:avLst/>
            </a:prstGeom>
            <a:noFill/>
            <a:ln w="34925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200" dirty="0" smtClean="0">
                  <a:latin typeface="Century Gothic" panose="020B0502020202020204" pitchFamily="34" charset="0"/>
                </a:rPr>
                <a:t>2007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200" dirty="0" smtClean="0">
                  <a:latin typeface="Century Gothic" panose="020B0502020202020204" pitchFamily="34" charset="0"/>
                </a:rPr>
                <a:t>2008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200" dirty="0" smtClean="0">
                  <a:latin typeface="Century Gothic" panose="020B0502020202020204" pitchFamily="34" charset="0"/>
                </a:rPr>
                <a:t>2009</a:t>
              </a:r>
            </a:p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3200" dirty="0" smtClean="0">
                  <a:latin typeface="Century Gothic" panose="020B0502020202020204" pitchFamily="34" charset="0"/>
                </a:rPr>
                <a:t>2010</a:t>
              </a:r>
              <a:endParaRPr lang="es-ES" sz="3200" dirty="0">
                <a:latin typeface="Century Gothic" panose="020B0502020202020204" pitchFamily="34" charset="0"/>
              </a:endParaRPr>
            </a:p>
          </p:txBody>
        </p:sp>
        <p:sp>
          <p:nvSpPr>
            <p:cNvPr id="15" name="13 CuadroTexto"/>
            <p:cNvSpPr txBox="1"/>
            <p:nvPr/>
          </p:nvSpPr>
          <p:spPr>
            <a:xfrm>
              <a:off x="2075762" y="980728"/>
              <a:ext cx="34606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36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4 </a:t>
              </a:r>
              <a:r>
                <a:rPr lang="fr-FR" sz="36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campagnes</a:t>
              </a:r>
              <a:endParaRPr lang="fr-FR" sz="36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13 CuadroTexto"/>
            <p:cNvSpPr txBox="1"/>
            <p:nvPr/>
          </p:nvSpPr>
          <p:spPr>
            <a:xfrm>
              <a:off x="275178" y="3912224"/>
              <a:ext cx="1585643" cy="8266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2400" dirty="0" smtClean="0">
                  <a:latin typeface="Century Gothic" panose="020B0502020202020204" pitchFamily="34" charset="0"/>
                </a:rPr>
                <a:t>1 mois duration</a:t>
              </a:r>
              <a:endParaRPr lang="fr-FR" sz="2400" dirty="0">
                <a:latin typeface="Century Gothic" panose="020B0502020202020204" pitchFamily="34" charset="0"/>
              </a:endParaRPr>
            </a:p>
          </p:txBody>
        </p:sp>
        <p:sp>
          <p:nvSpPr>
            <p:cNvPr id="16399" name="Text Box 40"/>
            <p:cNvSpPr txBox="1">
              <a:spLocks noChangeArrowheads="1"/>
            </p:cNvSpPr>
            <p:nvPr/>
          </p:nvSpPr>
          <p:spPr bwMode="auto">
            <a:xfrm>
              <a:off x="2699792" y="1611501"/>
              <a:ext cx="1620957" cy="13234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s-ES_tradnl" altLang="en-US" sz="20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Maurit-1107</a:t>
              </a:r>
            </a:p>
            <a:p>
              <a:pPr algn="ctr" eaLnBrk="1" hangingPunct="1"/>
              <a:r>
                <a:rPr lang="es-ES_tradnl" altLang="en-US" sz="20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Maurit-0811</a:t>
              </a:r>
            </a:p>
            <a:p>
              <a:pPr algn="ctr" eaLnBrk="1" hangingPunct="1"/>
              <a:r>
                <a:rPr lang="es-ES_tradnl" altLang="en-US" sz="20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Maurit-0911</a:t>
              </a:r>
            </a:p>
            <a:p>
              <a:pPr algn="ctr" eaLnBrk="1" hangingPunct="1"/>
              <a:r>
                <a:rPr lang="es-ES_tradnl" altLang="en-US" sz="20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Maurit-1011</a:t>
              </a:r>
            </a:p>
          </p:txBody>
        </p:sp>
        <p:sp>
          <p:nvSpPr>
            <p:cNvPr id="23" name="13 CuadroTexto"/>
            <p:cNvSpPr txBox="1"/>
            <p:nvPr/>
          </p:nvSpPr>
          <p:spPr>
            <a:xfrm>
              <a:off x="1872720" y="5827086"/>
              <a:ext cx="413057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2800" dirty="0" smtClean="0">
                  <a:latin typeface="Century Gothic" panose="020B0502020202020204" pitchFamily="34" charset="0"/>
                </a:rPr>
                <a:t>N/O </a:t>
              </a:r>
              <a:r>
                <a:rPr lang="fr-FR" sz="2800" i="1" dirty="0" err="1" smtClean="0">
                  <a:latin typeface="Century Gothic" panose="020B0502020202020204" pitchFamily="34" charset="0"/>
                </a:rPr>
                <a:t>Vizconde</a:t>
              </a:r>
              <a:r>
                <a:rPr lang="fr-FR" sz="2800" i="1" dirty="0" smtClean="0">
                  <a:latin typeface="Century Gothic" panose="020B0502020202020204" pitchFamily="34" charset="0"/>
                </a:rPr>
                <a:t> de </a:t>
              </a:r>
              <a:r>
                <a:rPr lang="fr-FR" sz="2800" i="1" dirty="0" err="1" smtClean="0">
                  <a:latin typeface="Century Gothic" panose="020B0502020202020204" pitchFamily="34" charset="0"/>
                </a:rPr>
                <a:t>Eza</a:t>
              </a:r>
              <a:endParaRPr lang="fr-FR" sz="2800" i="1" dirty="0">
                <a:latin typeface="Century Gothic" panose="020B0502020202020204" pitchFamily="34" charset="0"/>
              </a:endParaRPr>
            </a:p>
          </p:txBody>
        </p:sp>
        <p:pic>
          <p:nvPicPr>
            <p:cNvPr id="21" name="Imagen 20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2990" y="3073023"/>
              <a:ext cx="3673742" cy="2755310"/>
            </a:xfrm>
            <a:prstGeom prst="rect">
              <a:avLst/>
            </a:prstGeom>
          </p:spPr>
        </p:pic>
        <p:grpSp>
          <p:nvGrpSpPr>
            <p:cNvPr id="5" name="Grupo 4"/>
            <p:cNvGrpSpPr/>
            <p:nvPr/>
          </p:nvGrpSpPr>
          <p:grpSpPr>
            <a:xfrm>
              <a:off x="10163" y="25081"/>
              <a:ext cx="9105071" cy="1027655"/>
              <a:chOff x="0" y="23660"/>
              <a:chExt cx="9105071" cy="1027655"/>
            </a:xfrm>
          </p:grpSpPr>
          <p:grpSp>
            <p:nvGrpSpPr>
              <p:cNvPr id="3" name="Grupo 2"/>
              <p:cNvGrpSpPr/>
              <p:nvPr/>
            </p:nvGrpSpPr>
            <p:grpSpPr>
              <a:xfrm>
                <a:off x="0" y="23661"/>
                <a:ext cx="9105071" cy="989992"/>
                <a:chOff x="0" y="-17283"/>
                <a:chExt cx="9105071" cy="989992"/>
              </a:xfrm>
            </p:grpSpPr>
            <p:grpSp>
              <p:nvGrpSpPr>
                <p:cNvPr id="30" name="Grupo 29"/>
                <p:cNvGrpSpPr/>
                <p:nvPr/>
              </p:nvGrpSpPr>
              <p:grpSpPr>
                <a:xfrm>
                  <a:off x="0" y="-17283"/>
                  <a:ext cx="9105071" cy="989991"/>
                  <a:chOff x="-39094" y="3341"/>
                  <a:chExt cx="9143999" cy="905608"/>
                </a:xfrm>
              </p:grpSpPr>
              <p:sp>
                <p:nvSpPr>
                  <p:cNvPr id="31" name="12 Rectángulo"/>
                  <p:cNvSpPr/>
                  <p:nvPr/>
                </p:nvSpPr>
                <p:spPr>
                  <a:xfrm>
                    <a:off x="-39094" y="3341"/>
                    <a:ext cx="9143999" cy="905608"/>
                  </a:xfrm>
                  <a:prstGeom prst="rect">
                    <a:avLst/>
                  </a:prstGeom>
                  <a:solidFill>
                    <a:srgbClr val="3366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32" name="14 CuadroTexto"/>
                  <p:cNvSpPr txBox="1"/>
                  <p:nvPr/>
                </p:nvSpPr>
                <p:spPr>
                  <a:xfrm>
                    <a:off x="132201" y="119932"/>
                    <a:ext cx="5835594" cy="6053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fr-FR" sz="3600" dirty="0" smtClean="0">
                        <a:latin typeface="Century Gothic" panose="020B0502020202020204" pitchFamily="34" charset="0"/>
                        <a:cs typeface="Arial" pitchFamily="34" charset="0"/>
                      </a:rPr>
                      <a:t>Campagnes espagnoles</a:t>
                    </a:r>
                    <a:endParaRPr lang="fr-FR" sz="3600" dirty="0">
                      <a:latin typeface="Century Gothic" panose="020B0502020202020204" pitchFamily="34" charset="0"/>
                    </a:endParaRPr>
                  </a:p>
                </p:txBody>
              </p:sp>
            </p:grpSp>
            <p:pic>
              <p:nvPicPr>
                <p:cNvPr id="16390" name="Picture 18" descr="C:\WINDOWS\Archivos temporales de Internet\OLK5050\logoieoED.gif"/>
                <p:cNvPicPr>
                  <a:picLocks noChangeAspect="1" noChangeArrowheads="1"/>
                </p:cNvPicPr>
                <p:nvPr/>
              </p:nvPicPr>
              <p:blipFill>
                <a:blip r:embed="rId5" r:link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72954" y="279"/>
                  <a:ext cx="1052587" cy="972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2" name="Picture 9" descr="http://webs.uvigo.es/jlsoidan/LogoUniversidadVigo%5B1%5D.gi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6416" y="23660"/>
                <a:ext cx="665110" cy="1027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" name="Imagen 23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5" t="9553" r="59375" b="4602"/>
              <a:stretch/>
            </p:blipFill>
            <p:spPr>
              <a:xfrm>
                <a:off x="7151318" y="35479"/>
                <a:ext cx="943323" cy="943323"/>
              </a:xfrm>
              <a:prstGeom prst="rect">
                <a:avLst/>
              </a:prstGeom>
            </p:spPr>
          </p:pic>
        </p:grpSp>
        <p:sp>
          <p:nvSpPr>
            <p:cNvPr id="25" name="CuadroTexto 24"/>
            <p:cNvSpPr txBox="1"/>
            <p:nvPr/>
          </p:nvSpPr>
          <p:spPr>
            <a:xfrm>
              <a:off x="1772645" y="6454167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6493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10163" y="25081"/>
            <a:ext cx="9105071" cy="6685030"/>
            <a:chOff x="10163" y="25081"/>
            <a:chExt cx="9105071" cy="6685030"/>
          </a:xfrm>
        </p:grpSpPr>
        <p:sp>
          <p:nvSpPr>
            <p:cNvPr id="4" name="Text Box 20"/>
            <p:cNvSpPr txBox="1">
              <a:spLocks noChangeArrowheads="1"/>
            </p:cNvSpPr>
            <p:nvPr/>
          </p:nvSpPr>
          <p:spPr bwMode="auto">
            <a:xfrm>
              <a:off x="556152" y="5523777"/>
              <a:ext cx="302217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fr-FR" altLang="en-US" sz="3600" dirty="0" smtClean="0">
                  <a:latin typeface="Century Gothic" panose="020B0502020202020204" pitchFamily="34" charset="0"/>
                </a:rPr>
                <a:t>Bathymétrie</a:t>
              </a:r>
              <a:endParaRPr lang="fr-FR" altLang="en-US" sz="3600" dirty="0">
                <a:latin typeface="Century Gothic" panose="020B0502020202020204" pitchFamily="34" charset="0"/>
              </a:endParaRPr>
            </a:p>
          </p:txBody>
        </p:sp>
        <p:pic>
          <p:nvPicPr>
            <p:cNvPr id="5" name="Picture 18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52" y="2491251"/>
              <a:ext cx="2709895" cy="28310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 Box 20"/>
            <p:cNvSpPr txBox="1">
              <a:spLocks noChangeArrowheads="1"/>
            </p:cNvSpPr>
            <p:nvPr/>
          </p:nvSpPr>
          <p:spPr bwMode="auto">
            <a:xfrm>
              <a:off x="420103" y="1246242"/>
              <a:ext cx="2880320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fr-FR" altLang="en-US" sz="2800" dirty="0" smtClean="0">
                  <a:latin typeface="Century Gothic" panose="020B0502020202020204" pitchFamily="34" charset="0"/>
                </a:rPr>
                <a:t>Sondeur Multifaisceaux</a:t>
              </a:r>
              <a:endParaRPr lang="fr-FR" altLang="en-US" sz="2800" dirty="0">
                <a:latin typeface="Century Gothic" panose="020B0502020202020204" pitchFamily="34" charset="0"/>
              </a:endParaRPr>
            </a:p>
          </p:txBody>
        </p:sp>
        <p:pic>
          <p:nvPicPr>
            <p:cNvPr id="13" name="Imagen 1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587" r="553" b="3382"/>
            <a:stretch/>
          </p:blipFill>
          <p:spPr>
            <a:xfrm>
              <a:off x="3686905" y="1701512"/>
              <a:ext cx="4965449" cy="3381966"/>
            </a:xfrm>
            <a:prstGeom prst="rect">
              <a:avLst/>
            </a:prstGeom>
          </p:spPr>
        </p:pic>
        <p:grpSp>
          <p:nvGrpSpPr>
            <p:cNvPr id="14" name="Grupo 13"/>
            <p:cNvGrpSpPr/>
            <p:nvPr/>
          </p:nvGrpSpPr>
          <p:grpSpPr>
            <a:xfrm>
              <a:off x="10163" y="25081"/>
              <a:ext cx="9105071" cy="1027655"/>
              <a:chOff x="0" y="23660"/>
              <a:chExt cx="9105071" cy="1027655"/>
            </a:xfrm>
          </p:grpSpPr>
          <p:grpSp>
            <p:nvGrpSpPr>
              <p:cNvPr id="15" name="Grupo 14"/>
              <p:cNvGrpSpPr/>
              <p:nvPr/>
            </p:nvGrpSpPr>
            <p:grpSpPr>
              <a:xfrm>
                <a:off x="0" y="23661"/>
                <a:ext cx="9105071" cy="989992"/>
                <a:chOff x="0" y="-17283"/>
                <a:chExt cx="9105071" cy="989992"/>
              </a:xfrm>
            </p:grpSpPr>
            <p:grpSp>
              <p:nvGrpSpPr>
                <p:cNvPr id="18" name="Grupo 17"/>
                <p:cNvGrpSpPr/>
                <p:nvPr/>
              </p:nvGrpSpPr>
              <p:grpSpPr>
                <a:xfrm>
                  <a:off x="0" y="-17283"/>
                  <a:ext cx="9105071" cy="989991"/>
                  <a:chOff x="-39094" y="3341"/>
                  <a:chExt cx="9143999" cy="905608"/>
                </a:xfrm>
              </p:grpSpPr>
              <p:sp>
                <p:nvSpPr>
                  <p:cNvPr id="20" name="12 Rectángulo"/>
                  <p:cNvSpPr/>
                  <p:nvPr/>
                </p:nvSpPr>
                <p:spPr>
                  <a:xfrm>
                    <a:off x="-39094" y="3341"/>
                    <a:ext cx="9143999" cy="905608"/>
                  </a:xfrm>
                  <a:prstGeom prst="rect">
                    <a:avLst/>
                  </a:prstGeom>
                  <a:solidFill>
                    <a:srgbClr val="336699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algn="ctr">
                      <a:defRPr/>
                    </a:pPr>
                    <a:endParaRPr lang="fr-FR"/>
                  </a:p>
                </p:txBody>
              </p:sp>
              <p:sp>
                <p:nvSpPr>
                  <p:cNvPr id="21" name="14 CuadroTexto"/>
                  <p:cNvSpPr txBox="1"/>
                  <p:nvPr/>
                </p:nvSpPr>
                <p:spPr>
                  <a:xfrm>
                    <a:off x="132201" y="119932"/>
                    <a:ext cx="5835594" cy="60531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fr-FR" sz="3600" dirty="0" smtClean="0">
                        <a:latin typeface="Century Gothic" panose="020B0502020202020204" pitchFamily="34" charset="0"/>
                        <a:cs typeface="Arial" pitchFamily="34" charset="0"/>
                      </a:rPr>
                      <a:t>Campagnes espagnoles</a:t>
                    </a:r>
                    <a:endParaRPr lang="fr-FR" sz="3600" dirty="0">
                      <a:latin typeface="Century Gothic" panose="020B0502020202020204" pitchFamily="34" charset="0"/>
                    </a:endParaRPr>
                  </a:p>
                </p:txBody>
              </p:sp>
            </p:grpSp>
            <p:pic>
              <p:nvPicPr>
                <p:cNvPr id="19" name="Picture 18" descr="C:\WINDOWS\Archivos temporales de Internet\OLK5050\logoieoED.gif"/>
                <p:cNvPicPr>
                  <a:picLocks noChangeAspect="1" noChangeArrowheads="1"/>
                </p:cNvPicPr>
                <p:nvPr/>
              </p:nvPicPr>
              <p:blipFill>
                <a:blip r:embed="rId5" r:link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72954" y="279"/>
                  <a:ext cx="1052587" cy="9724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6" name="Picture 9" descr="http://webs.uvigo.es/jlsoidan/LogoUniversidadVigo%5B1%5D.gif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16416" y="23660"/>
                <a:ext cx="665110" cy="10276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" name="Imagen 16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425" t="9553" r="59375" b="4602"/>
              <a:stretch/>
            </p:blipFill>
            <p:spPr>
              <a:xfrm>
                <a:off x="7151318" y="35479"/>
                <a:ext cx="943323" cy="943323"/>
              </a:xfrm>
              <a:prstGeom prst="rect">
                <a:avLst/>
              </a:prstGeom>
            </p:spPr>
          </p:pic>
        </p:grpSp>
        <p:sp>
          <p:nvSpPr>
            <p:cNvPr id="22" name="CuadroTexto 21"/>
            <p:cNvSpPr txBox="1"/>
            <p:nvPr/>
          </p:nvSpPr>
          <p:spPr>
            <a:xfrm>
              <a:off x="2093065" y="6371557"/>
              <a:ext cx="509620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VMEs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1600" dirty="0" err="1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Mauritania</a:t>
              </a:r>
              <a:r>
                <a:rPr lang="fr-FR" sz="1600" dirty="0" smtClean="0">
                  <a:solidFill>
                    <a:srgbClr val="CC9900"/>
                  </a:solidFill>
                  <a:latin typeface="Century Gothic" panose="020B0502020202020204" pitchFamily="34" charset="0"/>
                </a:rPr>
                <a:t>, Nouakchott 18 Novembre 2016</a:t>
              </a:r>
              <a:endParaRPr lang="fr-FR" sz="1600" dirty="0">
                <a:solidFill>
                  <a:srgbClr val="CC99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39582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o 7"/>
          <p:cNvGrpSpPr/>
          <p:nvPr/>
        </p:nvGrpSpPr>
        <p:grpSpPr>
          <a:xfrm>
            <a:off x="85559" y="1115609"/>
            <a:ext cx="8326380" cy="5671083"/>
            <a:chOff x="167169" y="1140243"/>
            <a:chExt cx="8179341" cy="5520438"/>
          </a:xfrm>
        </p:grpSpPr>
        <p:sp>
          <p:nvSpPr>
            <p:cNvPr id="31" name="13 CuadroTexto"/>
            <p:cNvSpPr txBox="1"/>
            <p:nvPr/>
          </p:nvSpPr>
          <p:spPr>
            <a:xfrm>
              <a:off x="4314509" y="4803155"/>
              <a:ext cx="4032001" cy="18575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28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26 </a:t>
              </a:r>
              <a:r>
                <a:rPr lang="fr-FR" sz="28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dragues </a:t>
              </a:r>
              <a:r>
                <a:rPr lang="fr-FR" sz="28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roche</a:t>
              </a:r>
              <a:endParaRPr lang="fr-FR" sz="1200" dirty="0" smtClean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  <a:p>
              <a:pPr>
                <a:defRPr/>
              </a:pPr>
              <a:endParaRPr lang="fr-FR" sz="1100" dirty="0" smtClean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  <a:p>
              <a:pPr>
                <a:defRPr/>
              </a:pPr>
              <a:r>
                <a:rPr lang="fr-FR" sz="2800" dirty="0">
                  <a:solidFill>
                    <a:srgbClr val="FF0000"/>
                  </a:solidFill>
                  <a:latin typeface="Century Gothic" panose="020B0502020202020204" pitchFamily="34" charset="0"/>
                </a:rPr>
                <a:t>Fonds durs </a:t>
              </a:r>
              <a:endParaRPr lang="fr-FR" sz="2400" dirty="0" smtClean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  <a:p>
              <a:pPr>
                <a:defRPr/>
              </a:pPr>
              <a:r>
                <a:rPr lang="fr-FR" sz="24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Récif, bords des canyons et montagne sous-marine</a:t>
              </a:r>
              <a:endParaRPr lang="fr-FR" sz="24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169" y="1140243"/>
              <a:ext cx="4012481" cy="53295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" name="Imagen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7455" y="1142528"/>
            <a:ext cx="4780949" cy="358571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938" y="1162629"/>
            <a:ext cx="4804365" cy="3603274"/>
          </a:xfrm>
          <a:prstGeom prst="rect">
            <a:avLst/>
          </a:prstGeom>
        </p:spPr>
      </p:pic>
      <p:grpSp>
        <p:nvGrpSpPr>
          <p:cNvPr id="30" name="Grupo 29"/>
          <p:cNvGrpSpPr/>
          <p:nvPr/>
        </p:nvGrpSpPr>
        <p:grpSpPr>
          <a:xfrm>
            <a:off x="10163" y="25081"/>
            <a:ext cx="9105071" cy="1027655"/>
            <a:chOff x="0" y="23660"/>
            <a:chExt cx="9105071" cy="1027655"/>
          </a:xfrm>
        </p:grpSpPr>
        <p:grpSp>
          <p:nvGrpSpPr>
            <p:cNvPr id="32" name="Grupo 31"/>
            <p:cNvGrpSpPr/>
            <p:nvPr/>
          </p:nvGrpSpPr>
          <p:grpSpPr>
            <a:xfrm>
              <a:off x="0" y="23661"/>
              <a:ext cx="9105071" cy="989992"/>
              <a:chOff x="0" y="-17283"/>
              <a:chExt cx="9105071" cy="989992"/>
            </a:xfrm>
          </p:grpSpPr>
          <p:grpSp>
            <p:nvGrpSpPr>
              <p:cNvPr id="39" name="Grupo 38"/>
              <p:cNvGrpSpPr/>
              <p:nvPr/>
            </p:nvGrpSpPr>
            <p:grpSpPr>
              <a:xfrm>
                <a:off x="0" y="-17283"/>
                <a:ext cx="9105071" cy="989991"/>
                <a:chOff x="-39094" y="3341"/>
                <a:chExt cx="9143999" cy="905608"/>
              </a:xfrm>
            </p:grpSpPr>
            <p:sp>
              <p:nvSpPr>
                <p:cNvPr id="41" name="12 Rectángulo"/>
                <p:cNvSpPr/>
                <p:nvPr/>
              </p:nvSpPr>
              <p:spPr>
                <a:xfrm>
                  <a:off x="-39094" y="3341"/>
                  <a:ext cx="9143999" cy="905608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42" name="14 CuadroTexto"/>
                <p:cNvSpPr txBox="1"/>
                <p:nvPr/>
              </p:nvSpPr>
              <p:spPr>
                <a:xfrm>
                  <a:off x="132201" y="119932"/>
                  <a:ext cx="5835594" cy="60531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3600" dirty="0" smtClean="0">
                      <a:latin typeface="Century Gothic" panose="020B0502020202020204" pitchFamily="34" charset="0"/>
                      <a:cs typeface="Arial" pitchFamily="34" charset="0"/>
                    </a:rPr>
                    <a:t>Campagnes espagnoles</a:t>
                  </a:r>
                  <a:endParaRPr lang="fr-FR" sz="3600" dirty="0">
                    <a:latin typeface="Century Gothic" panose="020B0502020202020204" pitchFamily="34" charset="0"/>
                  </a:endParaRPr>
                </a:p>
              </p:txBody>
            </p:sp>
          </p:grpSp>
          <p:pic>
            <p:nvPicPr>
              <p:cNvPr id="40" name="Picture 18" descr="C:\WINDOWS\Archivos temporales de Internet\OLK5050\logoieoED.gif"/>
              <p:cNvPicPr>
                <a:picLocks noChangeAspect="1" noChangeArrowheads="1"/>
              </p:cNvPicPr>
              <p:nvPr/>
            </p:nvPicPr>
            <p:blipFill>
              <a:blip r:embed="rId6" r:link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72954" y="279"/>
                <a:ext cx="1052587" cy="9724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37" name="Picture 9" descr="http://webs.uvigo.es/jlsoidan/LogoUniversidadVigo%5B1%5D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416" y="23660"/>
              <a:ext cx="665110" cy="10276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Imagen 3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25" t="9553" r="59375" b="4602"/>
            <a:stretch/>
          </p:blipFill>
          <p:spPr>
            <a:xfrm>
              <a:off x="7151318" y="35479"/>
              <a:ext cx="943323" cy="9433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5291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8929" y="32819"/>
            <a:ext cx="9074759" cy="6610777"/>
            <a:chOff x="38929" y="32819"/>
            <a:chExt cx="9074759" cy="6610777"/>
          </a:xfrm>
        </p:grpSpPr>
        <p:sp>
          <p:nvSpPr>
            <p:cNvPr id="17" name="Rectangle 3"/>
            <p:cNvSpPr>
              <a:spLocks noChangeArrowheads="1"/>
            </p:cNvSpPr>
            <p:nvPr/>
          </p:nvSpPr>
          <p:spPr bwMode="auto">
            <a:xfrm>
              <a:off x="218154" y="894148"/>
              <a:ext cx="2075440" cy="1022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800" dirty="0" smtClean="0">
                  <a:latin typeface="Century Gothic" panose="020B0502020202020204" pitchFamily="34" charset="0"/>
                </a:rPr>
                <a:t>2006-2007</a:t>
              </a:r>
            </a:p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ES" sz="2800" dirty="0" smtClean="0">
                  <a:latin typeface="Century Gothic" panose="020B0502020202020204" pitchFamily="34" charset="0"/>
                </a:rPr>
                <a:t>2010</a:t>
              </a:r>
              <a:endParaRPr lang="es-ES" sz="2800" dirty="0">
                <a:latin typeface="Century Gothic" panose="020B0502020202020204" pitchFamily="34" charset="0"/>
              </a:endParaRPr>
            </a:p>
          </p:txBody>
        </p:sp>
        <p:grpSp>
          <p:nvGrpSpPr>
            <p:cNvPr id="4" name="Grupo 3"/>
            <p:cNvGrpSpPr/>
            <p:nvPr/>
          </p:nvGrpSpPr>
          <p:grpSpPr>
            <a:xfrm>
              <a:off x="38929" y="32819"/>
              <a:ext cx="9074759" cy="752479"/>
              <a:chOff x="38929" y="32819"/>
              <a:chExt cx="9074759" cy="752479"/>
            </a:xfrm>
          </p:grpSpPr>
          <p:grpSp>
            <p:nvGrpSpPr>
              <p:cNvPr id="13" name="Grupo 12"/>
              <p:cNvGrpSpPr/>
              <p:nvPr/>
            </p:nvGrpSpPr>
            <p:grpSpPr>
              <a:xfrm>
                <a:off x="38929" y="32819"/>
                <a:ext cx="9074759" cy="752479"/>
                <a:chOff x="30443" y="7060"/>
                <a:chExt cx="9113557" cy="688341"/>
              </a:xfrm>
            </p:grpSpPr>
            <p:sp>
              <p:nvSpPr>
                <p:cNvPr id="14" name="12 Rectángulo"/>
                <p:cNvSpPr/>
                <p:nvPr/>
              </p:nvSpPr>
              <p:spPr>
                <a:xfrm>
                  <a:off x="30443" y="7060"/>
                  <a:ext cx="9113557" cy="688341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15" name="14 CuadroTexto"/>
                <p:cNvSpPr txBox="1"/>
                <p:nvPr/>
              </p:nvSpPr>
              <p:spPr>
                <a:xfrm>
                  <a:off x="30443" y="35064"/>
                  <a:ext cx="5989586" cy="58958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fr-FR" sz="3600" dirty="0" smtClean="0">
                      <a:latin typeface="Century Gothic" panose="020B0502020202020204" pitchFamily="34" charset="0"/>
                      <a:cs typeface="Arial" pitchFamily="34" charset="0"/>
                    </a:rPr>
                    <a:t>Campagnes allemandes</a:t>
                  </a:r>
                  <a:endParaRPr lang="fr-FR" sz="3600" dirty="0">
                    <a:latin typeface="Century Gothic" panose="020B0502020202020204" pitchFamily="34" charset="0"/>
                  </a:endParaRPr>
                </a:p>
              </p:txBody>
            </p:sp>
          </p:grpSp>
          <p:pic>
            <p:nvPicPr>
              <p:cNvPr id="18" name="Picture 2" descr="http://www.chronicon-verlag.de/images/logo-senckenberg-kl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6138" y="71434"/>
                <a:ext cx="3257550" cy="62851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3" name="Text Box 40"/>
            <p:cNvSpPr txBox="1">
              <a:spLocks noChangeArrowheads="1"/>
            </p:cNvSpPr>
            <p:nvPr/>
          </p:nvSpPr>
          <p:spPr bwMode="auto">
            <a:xfrm>
              <a:off x="2896573" y="1485239"/>
              <a:ext cx="1904689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es-ES_tradnl" altLang="en-US" sz="28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MACUMA</a:t>
              </a:r>
            </a:p>
            <a:p>
              <a:pPr eaLnBrk="1" hangingPunct="1"/>
              <a:r>
                <a:rPr lang="es-ES_tradnl" altLang="en-US" sz="2800" dirty="0" err="1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Phaeton</a:t>
              </a:r>
              <a:endParaRPr lang="es-ES_tradnl" altLang="en-US" sz="28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100"/>
            <a:stretch/>
          </p:blipFill>
          <p:spPr>
            <a:xfrm>
              <a:off x="257572" y="2621947"/>
              <a:ext cx="4993944" cy="3067542"/>
            </a:xfrm>
            <a:prstGeom prst="rect">
              <a:avLst/>
            </a:prstGeom>
          </p:spPr>
        </p:pic>
        <p:sp>
          <p:nvSpPr>
            <p:cNvPr id="24" name="13 CuadroTexto"/>
            <p:cNvSpPr txBox="1"/>
            <p:nvPr/>
          </p:nvSpPr>
          <p:spPr>
            <a:xfrm>
              <a:off x="274687" y="5689489"/>
              <a:ext cx="382302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2800" dirty="0" smtClean="0">
                  <a:latin typeface="Century Gothic" panose="020B0502020202020204" pitchFamily="34" charset="0"/>
                </a:rPr>
                <a:t>N/O</a:t>
              </a:r>
              <a:r>
                <a:rPr lang="fr-FR" sz="2800" i="1" dirty="0" smtClean="0">
                  <a:latin typeface="Century Gothic" panose="020B0502020202020204" pitchFamily="34" charset="0"/>
                </a:rPr>
                <a:t> </a:t>
              </a:r>
              <a:r>
                <a:rPr lang="fr-FR" sz="2800" i="1" dirty="0" err="1" smtClean="0">
                  <a:latin typeface="Century Gothic" panose="020B0502020202020204" pitchFamily="34" charset="0"/>
                </a:rPr>
                <a:t>Poseidon</a:t>
              </a:r>
              <a:endParaRPr lang="fr-FR" sz="2800" i="1" dirty="0" smtClean="0">
                <a:latin typeface="Century Gothic" panose="020B0502020202020204" pitchFamily="34" charset="0"/>
              </a:endParaRPr>
            </a:p>
            <a:p>
              <a:pPr>
                <a:defRPr/>
              </a:pPr>
              <a:r>
                <a:rPr lang="fr-FR" sz="2800" dirty="0" smtClean="0">
                  <a:latin typeface="Century Gothic" panose="020B0502020202020204" pitchFamily="34" charset="0"/>
                </a:rPr>
                <a:t>N/O </a:t>
              </a:r>
              <a:r>
                <a:rPr lang="fr-FR" sz="2800" i="1" dirty="0" smtClean="0">
                  <a:latin typeface="Century Gothic" panose="020B0502020202020204" pitchFamily="34" charset="0"/>
                </a:rPr>
                <a:t>Maria S. </a:t>
              </a:r>
              <a:r>
                <a:rPr lang="fr-FR" sz="2800" i="1" dirty="0" err="1" smtClean="0">
                  <a:latin typeface="Century Gothic" panose="020B0502020202020204" pitchFamily="34" charset="0"/>
                </a:rPr>
                <a:t>Merian</a:t>
              </a:r>
              <a:endParaRPr lang="fr-FR" sz="2800" i="1" dirty="0">
                <a:latin typeface="Century Gothic" panose="020B0502020202020204" pitchFamily="34" charset="0"/>
              </a:endParaRP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53040" y="823913"/>
              <a:ext cx="3440035" cy="5819683"/>
            </a:xfrm>
            <a:prstGeom prst="rect">
              <a:avLst/>
            </a:prstGeom>
          </p:spPr>
        </p:pic>
        <p:sp>
          <p:nvSpPr>
            <p:cNvPr id="16" name="13 CuadroTexto"/>
            <p:cNvSpPr txBox="1"/>
            <p:nvPr/>
          </p:nvSpPr>
          <p:spPr>
            <a:xfrm>
              <a:off x="2293594" y="861840"/>
              <a:ext cx="3460623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fr-FR" sz="36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2 campagnes</a:t>
              </a:r>
              <a:endParaRPr lang="fr-FR" sz="36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25624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283303" y="842135"/>
            <a:ext cx="8830385" cy="5642567"/>
            <a:chOff x="283303" y="842135"/>
            <a:chExt cx="8830385" cy="564256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8725" y="842135"/>
              <a:ext cx="6284963" cy="4495254"/>
            </a:xfrm>
            <a:prstGeom prst="rect">
              <a:avLst/>
            </a:prstGeom>
          </p:spPr>
        </p:pic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83303" y="1297542"/>
              <a:ext cx="2088232" cy="1815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fr-FR" altLang="en-US" sz="2800" dirty="0" err="1" smtClean="0">
                  <a:latin typeface="Century Gothic" panose="020B0502020202020204" pitchFamily="34" charset="0"/>
                </a:rPr>
                <a:t>Remote</a:t>
              </a:r>
              <a:r>
                <a:rPr lang="fr-FR" altLang="en-US" sz="2800" dirty="0" smtClean="0">
                  <a:latin typeface="Century Gothic" panose="020B0502020202020204" pitchFamily="34" charset="0"/>
                </a:rPr>
                <a:t> </a:t>
              </a:r>
              <a:r>
                <a:rPr lang="fr-FR" altLang="en-US" sz="2800" dirty="0" err="1" smtClean="0">
                  <a:latin typeface="Century Gothic" panose="020B0502020202020204" pitchFamily="34" charset="0"/>
                </a:rPr>
                <a:t>Operated</a:t>
              </a:r>
              <a:r>
                <a:rPr lang="fr-FR" altLang="en-US" sz="2800" dirty="0" smtClean="0">
                  <a:latin typeface="Century Gothic" panose="020B0502020202020204" pitchFamily="34" charset="0"/>
                </a:rPr>
                <a:t> </a:t>
              </a:r>
              <a:r>
                <a:rPr lang="fr-FR" altLang="en-US" sz="2800" dirty="0" err="1" smtClean="0">
                  <a:latin typeface="Century Gothic" panose="020B0502020202020204" pitchFamily="34" charset="0"/>
                </a:rPr>
                <a:t>Vehicle</a:t>
              </a:r>
              <a:r>
                <a:rPr lang="fr-FR" altLang="en-US" sz="2800" dirty="0" smtClean="0">
                  <a:latin typeface="Century Gothic" panose="020B0502020202020204" pitchFamily="34" charset="0"/>
                </a:rPr>
                <a:t> (ROV)</a:t>
              </a:r>
              <a:endParaRPr lang="fr-FR" altLang="en-US" sz="2800" dirty="0">
                <a:latin typeface="Century Gothic" panose="020B0502020202020204" pitchFamily="34" charset="0"/>
              </a:endParaRP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283303" y="4268711"/>
              <a:ext cx="2646849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r>
                <a:rPr lang="fr-FR" altLang="en-US" dirty="0" smtClean="0">
                  <a:latin typeface="Century Gothic" panose="020B0502020202020204" pitchFamily="34" charset="0"/>
                </a:rPr>
                <a:t>Observation directe</a:t>
              </a:r>
            </a:p>
            <a:p>
              <a:pPr eaLnBrk="1" hangingPunct="1"/>
              <a:endParaRPr lang="fr-FR" altLang="en-US" sz="1400" dirty="0" smtClean="0">
                <a:latin typeface="Century Gothic" panose="020B0502020202020204" pitchFamily="34" charset="0"/>
              </a:endParaRPr>
            </a:p>
            <a:p>
              <a:pPr eaLnBrk="1" hangingPunct="1"/>
              <a:endParaRPr lang="fr-FR" altLang="en-US" dirty="0">
                <a:latin typeface="Century Gothic" panose="020B0502020202020204" pitchFamily="34" charset="0"/>
              </a:endParaRPr>
            </a:p>
            <a:p>
              <a:pPr eaLnBrk="1" hangingPunct="1"/>
              <a:r>
                <a:rPr lang="fr-FR" altLang="en-US" dirty="0" smtClean="0">
                  <a:latin typeface="Century Gothic" panose="020B0502020202020204" pitchFamily="34" charset="0"/>
                </a:rPr>
                <a:t>Échantillonnage</a:t>
              </a:r>
            </a:p>
            <a:p>
              <a:pPr eaLnBrk="1" hangingPunct="1"/>
              <a:r>
                <a:rPr lang="fr-FR" altLang="en-US" dirty="0" smtClean="0">
                  <a:latin typeface="Century Gothic" panose="020B0502020202020204" pitchFamily="34" charset="0"/>
                </a:rPr>
                <a:t>sélectif</a:t>
              </a:r>
              <a:endParaRPr lang="fr-FR" altLang="en-US" dirty="0">
                <a:latin typeface="Century Gothic" panose="020B0502020202020204" pitchFamily="34" charset="0"/>
              </a:endParaRPr>
            </a:p>
          </p:txBody>
        </p:sp>
      </p:grpSp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446" y="802817"/>
            <a:ext cx="6315275" cy="473797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569" y="815951"/>
            <a:ext cx="6306635" cy="4729976"/>
          </a:xfrm>
          <a:prstGeom prst="rect">
            <a:avLst/>
          </a:prstGeom>
        </p:spPr>
      </p:pic>
      <p:grpSp>
        <p:nvGrpSpPr>
          <p:cNvPr id="13" name="Grupo 12"/>
          <p:cNvGrpSpPr/>
          <p:nvPr/>
        </p:nvGrpSpPr>
        <p:grpSpPr>
          <a:xfrm>
            <a:off x="38929" y="32819"/>
            <a:ext cx="9074759" cy="752479"/>
            <a:chOff x="38929" y="32819"/>
            <a:chExt cx="9074759" cy="752479"/>
          </a:xfrm>
        </p:grpSpPr>
        <p:grpSp>
          <p:nvGrpSpPr>
            <p:cNvPr id="14" name="Grupo 13"/>
            <p:cNvGrpSpPr/>
            <p:nvPr/>
          </p:nvGrpSpPr>
          <p:grpSpPr>
            <a:xfrm>
              <a:off x="38929" y="32819"/>
              <a:ext cx="9074759" cy="752479"/>
              <a:chOff x="30443" y="7060"/>
              <a:chExt cx="9113557" cy="688341"/>
            </a:xfrm>
          </p:grpSpPr>
          <p:sp>
            <p:nvSpPr>
              <p:cNvPr id="16" name="12 Rectángulo"/>
              <p:cNvSpPr/>
              <p:nvPr/>
            </p:nvSpPr>
            <p:spPr>
              <a:xfrm>
                <a:off x="30443" y="7060"/>
                <a:ext cx="9113557" cy="688341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9" name="14 CuadroTexto"/>
              <p:cNvSpPr txBox="1"/>
              <p:nvPr/>
            </p:nvSpPr>
            <p:spPr>
              <a:xfrm>
                <a:off x="30443" y="35064"/>
                <a:ext cx="5989586" cy="58958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600" dirty="0" smtClean="0">
                    <a:latin typeface="Century Gothic" panose="020B0502020202020204" pitchFamily="34" charset="0"/>
                    <a:cs typeface="Arial" pitchFamily="34" charset="0"/>
                  </a:rPr>
                  <a:t>Campagnes allemandes</a:t>
                </a:r>
                <a:endParaRPr lang="fr-FR" sz="3600" dirty="0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15" name="Picture 2" descr="http://www.chronicon-verlag.de/images/logo-senckenberg-kl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56138" y="71434"/>
              <a:ext cx="3257550" cy="628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0" name="CuadroTexto 19"/>
          <p:cNvSpPr txBox="1"/>
          <p:nvPr/>
        </p:nvSpPr>
        <p:spPr>
          <a:xfrm>
            <a:off x="2930152" y="6407192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99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/>
          <p:cNvGrpSpPr/>
          <p:nvPr/>
        </p:nvGrpSpPr>
        <p:grpSpPr>
          <a:xfrm>
            <a:off x="336706" y="906578"/>
            <a:ext cx="6429457" cy="1090608"/>
            <a:chOff x="336706" y="906578"/>
            <a:chExt cx="6429457" cy="1090608"/>
          </a:xfrm>
        </p:grpSpPr>
        <p:pic>
          <p:nvPicPr>
            <p:cNvPr id="5" name="Picture 18" descr="C:\WINDOWS\Archivos temporales de Internet\OLK5050\logoieoED.gif"/>
            <p:cNvPicPr>
              <a:picLocks noChangeAspect="1" noChangeArrowheads="1"/>
            </p:cNvPicPr>
            <p:nvPr/>
          </p:nvPicPr>
          <p:blipFill>
            <a:blip r:embed="rId3" r:link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06" y="911825"/>
              <a:ext cx="1127095" cy="10412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2" descr="http://www.chronicon-verlag.de/images/logo-senckenberg-kl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3867" y="944190"/>
              <a:ext cx="4112296" cy="793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http://webs.uvigo.es/jlsoidan/LogoUniversidadVigo%5B1%5D.gif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05907" y="906578"/>
              <a:ext cx="705854" cy="10906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8" name="Grupo 7"/>
          <p:cNvGrpSpPr/>
          <p:nvPr/>
        </p:nvGrpSpPr>
        <p:grpSpPr>
          <a:xfrm>
            <a:off x="203585" y="946663"/>
            <a:ext cx="8836247" cy="5837757"/>
            <a:chOff x="245028" y="905239"/>
            <a:chExt cx="8836247" cy="5837757"/>
          </a:xfrm>
        </p:grpSpPr>
        <p:sp>
          <p:nvSpPr>
            <p:cNvPr id="25" name="19 Rectángulo"/>
            <p:cNvSpPr>
              <a:spLocks noChangeArrowheads="1"/>
            </p:cNvSpPr>
            <p:nvPr/>
          </p:nvSpPr>
          <p:spPr bwMode="auto">
            <a:xfrm>
              <a:off x="245028" y="2375410"/>
              <a:ext cx="3810148" cy="53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Bathymétrie détaillé</a:t>
              </a:r>
              <a:endParaRPr lang="fr-FR" altLang="en-US" sz="20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27" name="Picture 2" descr="C:\Documents and Settings\aramos.VIGO\Escritorio\Campaña Maurit-1011\Informe preliminar Maurit-1011\Informe geología\FINALES\MAU10Tp_CSS.jpg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750" t="11032" r="9862" b="3656"/>
            <a:stretch/>
          </p:blipFill>
          <p:spPr bwMode="auto">
            <a:xfrm>
              <a:off x="5189438" y="905239"/>
              <a:ext cx="3891837" cy="58377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upo 12"/>
          <p:cNvGrpSpPr/>
          <p:nvPr/>
        </p:nvGrpSpPr>
        <p:grpSpPr>
          <a:xfrm>
            <a:off x="222695" y="3860521"/>
            <a:ext cx="8817136" cy="2907030"/>
            <a:chOff x="214121" y="3832813"/>
            <a:chExt cx="8817136" cy="2907030"/>
          </a:xfrm>
        </p:grpSpPr>
        <p:sp>
          <p:nvSpPr>
            <p:cNvPr id="11" name="20 Rectángulo"/>
            <p:cNvSpPr>
              <a:spLocks noChangeArrowheads="1"/>
            </p:cNvSpPr>
            <p:nvPr/>
          </p:nvSpPr>
          <p:spPr bwMode="auto">
            <a:xfrm>
              <a:off x="214121" y="4809275"/>
              <a:ext cx="478992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800" dirty="0" smtClean="0">
                  <a:latin typeface="Century Gothic" panose="020B0502020202020204" pitchFamily="34" charset="0"/>
                </a:rPr>
                <a:t>Photographies et vidéo sous- marine</a:t>
              </a:r>
              <a:endParaRPr lang="fr-FR" altLang="en-US" sz="2800" dirty="0">
                <a:latin typeface="Century Gothic" panose="020B0502020202020204" pitchFamily="34" charset="0"/>
              </a:endParaRPr>
            </a:p>
          </p:txBody>
        </p:sp>
        <p:pic>
          <p:nvPicPr>
            <p:cNvPr id="26" name="Imagen 25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889" t="1851" r="13087"/>
            <a:stretch/>
          </p:blipFill>
          <p:spPr>
            <a:xfrm>
              <a:off x="5133490" y="3832813"/>
              <a:ext cx="3897767" cy="2907030"/>
            </a:xfrm>
            <a:prstGeom prst="rect">
              <a:avLst/>
            </a:prstGeom>
          </p:spPr>
        </p:pic>
      </p:grpSp>
      <p:grpSp>
        <p:nvGrpSpPr>
          <p:cNvPr id="9" name="Grupo 8"/>
          <p:cNvGrpSpPr/>
          <p:nvPr/>
        </p:nvGrpSpPr>
        <p:grpSpPr>
          <a:xfrm>
            <a:off x="214121" y="929825"/>
            <a:ext cx="8825711" cy="3438945"/>
            <a:chOff x="185789" y="862227"/>
            <a:chExt cx="8825711" cy="3438945"/>
          </a:xfrm>
        </p:grpSpPr>
        <p:sp>
          <p:nvSpPr>
            <p:cNvPr id="12" name="19 Rectángulo"/>
            <p:cNvSpPr>
              <a:spLocks noChangeArrowheads="1"/>
            </p:cNvSpPr>
            <p:nvPr/>
          </p:nvSpPr>
          <p:spPr bwMode="auto">
            <a:xfrm>
              <a:off x="185789" y="3347065"/>
              <a:ext cx="4170187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Identification des collections faunistiques</a:t>
              </a:r>
              <a:endParaRPr lang="fr-FR" altLang="en-US" sz="20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5" name="Picture 13" descr="D:\DIVULGACIÓN\2012 Revista IEO Biodiversidad CCLME\Fotos CAJA 4. Bentos Mauritania\Redimensionamiento de Foto 4.6.1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3733" y="862227"/>
              <a:ext cx="3897767" cy="2921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CuadroTexto 17"/>
          <p:cNvSpPr txBox="1"/>
          <p:nvPr/>
        </p:nvSpPr>
        <p:spPr>
          <a:xfrm>
            <a:off x="185789" y="6402814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0" name="Grupo 19"/>
          <p:cNvGrpSpPr/>
          <p:nvPr/>
        </p:nvGrpSpPr>
        <p:grpSpPr>
          <a:xfrm>
            <a:off x="0" y="-10496"/>
            <a:ext cx="9144000" cy="700882"/>
            <a:chOff x="1755" y="51780"/>
            <a:chExt cx="9183095" cy="641142"/>
          </a:xfrm>
        </p:grpSpPr>
        <p:sp>
          <p:nvSpPr>
            <p:cNvPr id="21" name="12 Rectángulo"/>
            <p:cNvSpPr/>
            <p:nvPr/>
          </p:nvSpPr>
          <p:spPr>
            <a:xfrm>
              <a:off x="1755" y="74243"/>
              <a:ext cx="9183095" cy="618679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2" name="14 CuadroTexto"/>
            <p:cNvSpPr txBox="1"/>
            <p:nvPr/>
          </p:nvSpPr>
          <p:spPr>
            <a:xfrm>
              <a:off x="42606" y="51780"/>
              <a:ext cx="9101394" cy="5349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latin typeface="Century Gothic" panose="020B0502020202020204" pitchFamily="34" charset="0"/>
                  <a:cs typeface="Arial" pitchFamily="34" charset="0"/>
                </a:rPr>
                <a:t>Collaboration scientifique: Optimisant efforts</a:t>
              </a:r>
              <a:endParaRPr lang="fr-FR" sz="3200" dirty="0"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4545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0" y="-10496"/>
            <a:ext cx="9144000" cy="700882"/>
            <a:chOff x="1755" y="51780"/>
            <a:chExt cx="9183095" cy="641142"/>
          </a:xfrm>
        </p:grpSpPr>
        <p:sp>
          <p:nvSpPr>
            <p:cNvPr id="4" name="12 Rectángulo"/>
            <p:cNvSpPr/>
            <p:nvPr/>
          </p:nvSpPr>
          <p:spPr>
            <a:xfrm>
              <a:off x="1755" y="74243"/>
              <a:ext cx="9183095" cy="618679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" name="14 CuadroTexto"/>
            <p:cNvSpPr txBox="1"/>
            <p:nvPr/>
          </p:nvSpPr>
          <p:spPr>
            <a:xfrm>
              <a:off x="42606" y="51780"/>
              <a:ext cx="9101394" cy="5349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latin typeface="Century Gothic" panose="020B0502020202020204" pitchFamily="34" charset="0"/>
                  <a:cs typeface="Arial" pitchFamily="34" charset="0"/>
                </a:rPr>
                <a:t>Collaboration scientifique: Optimisant efforts</a:t>
              </a:r>
              <a:endParaRPr lang="fr-FR" sz="3200" dirty="0">
                <a:latin typeface="Century Gothic" panose="020B0502020202020204" pitchFamily="34" charset="0"/>
              </a:endParaRPr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611560" y="767438"/>
            <a:ext cx="8122162" cy="6044179"/>
            <a:chOff x="-3348880" y="620445"/>
            <a:chExt cx="8122162" cy="6044179"/>
          </a:xfrm>
        </p:grpSpPr>
        <p:grpSp>
          <p:nvGrpSpPr>
            <p:cNvPr id="13" name="Grupo 12"/>
            <p:cNvGrpSpPr/>
            <p:nvPr/>
          </p:nvGrpSpPr>
          <p:grpSpPr>
            <a:xfrm>
              <a:off x="-3348880" y="620445"/>
              <a:ext cx="8122162" cy="6044179"/>
              <a:chOff x="467544" y="743091"/>
              <a:chExt cx="8122162" cy="6044179"/>
            </a:xfrm>
          </p:grpSpPr>
          <p:pic>
            <p:nvPicPr>
              <p:cNvPr id="10" name="Imagen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745730"/>
                <a:ext cx="3897400" cy="2923050"/>
              </a:xfrm>
              <a:prstGeom prst="rect">
                <a:avLst/>
              </a:prstGeom>
            </p:spPr>
          </p:pic>
          <p:pic>
            <p:nvPicPr>
              <p:cNvPr id="12" name="Imagen 11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6971" y="743091"/>
                <a:ext cx="3572735" cy="6044179"/>
              </a:xfrm>
              <a:prstGeom prst="rect">
                <a:avLst/>
              </a:prstGeom>
            </p:spPr>
          </p:pic>
        </p:grpSp>
        <p:sp>
          <p:nvSpPr>
            <p:cNvPr id="16" name="19 Rectángulo"/>
            <p:cNvSpPr>
              <a:spLocks noChangeArrowheads="1"/>
            </p:cNvSpPr>
            <p:nvPr/>
          </p:nvSpPr>
          <p:spPr bwMode="auto">
            <a:xfrm>
              <a:off x="1499366" y="3546134"/>
              <a:ext cx="1728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400" b="1" dirty="0" smtClean="0">
                  <a:solidFill>
                    <a:srgbClr val="C05B08"/>
                  </a:solidFill>
                  <a:latin typeface="Century Gothic" panose="020B0502020202020204" pitchFamily="34" charset="0"/>
                </a:rPr>
                <a:t>26 stations</a:t>
              </a:r>
              <a:endParaRPr lang="fr-FR" altLang="en-US" b="1" dirty="0">
                <a:solidFill>
                  <a:srgbClr val="C05B08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629405" y="732389"/>
            <a:ext cx="8123598" cy="6057896"/>
            <a:chOff x="312546" y="759412"/>
            <a:chExt cx="8123598" cy="6057896"/>
          </a:xfrm>
        </p:grpSpPr>
        <p:grpSp>
          <p:nvGrpSpPr>
            <p:cNvPr id="15" name="Grupo 14"/>
            <p:cNvGrpSpPr/>
            <p:nvPr/>
          </p:nvGrpSpPr>
          <p:grpSpPr>
            <a:xfrm>
              <a:off x="312546" y="759412"/>
              <a:ext cx="8123598" cy="6057896"/>
              <a:chOff x="467544" y="675338"/>
              <a:chExt cx="8123598" cy="6057896"/>
            </a:xfrm>
          </p:grpSpPr>
          <p:pic>
            <p:nvPicPr>
              <p:cNvPr id="11" name="Imagen 1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544" y="3751400"/>
                <a:ext cx="3890727" cy="2918045"/>
              </a:xfrm>
              <a:prstGeom prst="rect">
                <a:avLst/>
              </a:prstGeom>
            </p:spPr>
          </p:pic>
          <p:pic>
            <p:nvPicPr>
              <p:cNvPr id="14" name="Imagen 13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10298" y="675338"/>
                <a:ext cx="3580844" cy="6057896"/>
              </a:xfrm>
              <a:prstGeom prst="rect">
                <a:avLst/>
              </a:prstGeom>
            </p:spPr>
          </p:pic>
        </p:grpSp>
        <p:sp>
          <p:nvSpPr>
            <p:cNvPr id="19" name="19 Rectángulo"/>
            <p:cNvSpPr>
              <a:spLocks noChangeArrowheads="1"/>
            </p:cNvSpPr>
            <p:nvPr/>
          </p:nvSpPr>
          <p:spPr bwMode="auto">
            <a:xfrm>
              <a:off x="5160792" y="3287431"/>
              <a:ext cx="1728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400" b="1" dirty="0" smtClean="0">
                  <a:solidFill>
                    <a:schemeClr val="accent6">
                      <a:lumMod val="50000"/>
                    </a:schemeClr>
                  </a:solidFill>
                  <a:latin typeface="Century Gothic" panose="020B0502020202020204" pitchFamily="34" charset="0"/>
                </a:rPr>
                <a:t>13 stations</a:t>
              </a:r>
              <a:endParaRPr lang="fr-FR" altLang="en-US" b="1" dirty="0">
                <a:solidFill>
                  <a:schemeClr val="accent6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2" name="Grupo 21"/>
          <p:cNvGrpSpPr/>
          <p:nvPr/>
        </p:nvGrpSpPr>
        <p:grpSpPr>
          <a:xfrm>
            <a:off x="5149815" y="746768"/>
            <a:ext cx="3547516" cy="6001514"/>
            <a:chOff x="5149815" y="746768"/>
            <a:chExt cx="3547516" cy="6001514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9815" y="746768"/>
              <a:ext cx="3547516" cy="6001514"/>
            </a:xfrm>
            <a:prstGeom prst="rect">
              <a:avLst/>
            </a:prstGeom>
          </p:spPr>
        </p:pic>
        <p:sp>
          <p:nvSpPr>
            <p:cNvPr id="21" name="19 Rectángulo"/>
            <p:cNvSpPr>
              <a:spLocks noChangeArrowheads="1"/>
            </p:cNvSpPr>
            <p:nvPr/>
          </p:nvSpPr>
          <p:spPr bwMode="auto">
            <a:xfrm>
              <a:off x="5487642" y="3385794"/>
              <a:ext cx="1728192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400" b="1" dirty="0" smtClean="0">
                  <a:solidFill>
                    <a:srgbClr val="C00000"/>
                  </a:solidFill>
                  <a:latin typeface="Century Gothic" panose="020B0502020202020204" pitchFamily="34" charset="0"/>
                </a:rPr>
                <a:t>39 stations</a:t>
              </a:r>
              <a:endParaRPr lang="fr-FR" altLang="en-US" b="1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333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5 CuadroTexto"/>
          <p:cNvSpPr txBox="1">
            <a:spLocks noChangeArrowheads="1"/>
          </p:cNvSpPr>
          <p:nvPr/>
        </p:nvSpPr>
        <p:spPr bwMode="auto">
          <a:xfrm>
            <a:off x="283758" y="2319528"/>
            <a:ext cx="2678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3600" dirty="0">
                <a:solidFill>
                  <a:srgbClr val="FFFFFF"/>
                </a:solidFill>
                <a:latin typeface="Century Gothic" panose="020B0502020202020204" pitchFamily="34" charset="0"/>
              </a:rPr>
              <a:t>B</a:t>
            </a:r>
            <a:r>
              <a:rPr lang="fr-FR" altLang="en-US" sz="36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iodiversité</a:t>
            </a:r>
            <a:endParaRPr lang="fr-FR" altLang="en-US" sz="36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280806" y="2812024"/>
            <a:ext cx="5583838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Inventaire, espèces </a:t>
            </a:r>
            <a:r>
              <a:rPr lang="fr-FR" sz="2600" dirty="0">
                <a:solidFill>
                  <a:srgbClr val="002060"/>
                </a:solidFill>
                <a:latin typeface="Century Gothic" panose="020B0502020202020204" pitchFamily="34" charset="0"/>
              </a:rPr>
              <a:t>vulnérables, en liste rouge, </a:t>
            </a:r>
            <a:r>
              <a:rPr lang="fr-FR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endémiques</a:t>
            </a:r>
            <a:endParaRPr lang="fr-FR" sz="26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4 Rectángulo"/>
          <p:cNvSpPr/>
          <p:nvPr/>
        </p:nvSpPr>
        <p:spPr>
          <a:xfrm>
            <a:off x="267427" y="4552949"/>
            <a:ext cx="573659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Écosystèmes </a:t>
            </a:r>
            <a:r>
              <a:rPr lang="fr-FR" sz="2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vulnérables</a:t>
            </a: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Areas Spécial Intérêt Écologique et Biologique (</a:t>
            </a:r>
            <a:r>
              <a:rPr lang="fr-FR" sz="2600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EBSAs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)</a:t>
            </a:r>
            <a:endParaRPr lang="fr-FR" sz="2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  <a:p>
            <a:pPr marL="177800" indent="-177800">
              <a:buFont typeface="Arial" panose="020B0604020202020204" pitchFamily="34" charset="0"/>
              <a:buChar char="•"/>
              <a:defRPr/>
            </a:pPr>
            <a:r>
              <a:rPr lang="fr-FR" sz="2600" i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Hot-spots</a:t>
            </a:r>
            <a:r>
              <a:rPr lang="fr-FR" sz="26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biodiversité</a:t>
            </a:r>
            <a:endParaRPr lang="fr-FR" sz="2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6 CuadroTexto"/>
          <p:cNvSpPr txBox="1"/>
          <p:nvPr/>
        </p:nvSpPr>
        <p:spPr>
          <a:xfrm>
            <a:off x="256274" y="3873906"/>
            <a:ext cx="71715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3">
              <a:defRPr/>
            </a:pPr>
            <a:r>
              <a:rPr lang="fr-FR" sz="36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Localisation et caractérisation </a:t>
            </a:r>
            <a:endParaRPr lang="fr-FR" sz="4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9" name="5 CuadroTexto"/>
          <p:cNvSpPr txBox="1">
            <a:spLocks noChangeArrowheads="1"/>
          </p:cNvSpPr>
          <p:nvPr/>
        </p:nvSpPr>
        <p:spPr bwMode="auto">
          <a:xfrm>
            <a:off x="280806" y="976774"/>
            <a:ext cx="672812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FR" altLang="en-US" sz="36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Carte bathymétrique détaillé</a:t>
            </a:r>
            <a:endParaRPr lang="fr-FR" altLang="en-US" sz="36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9 Rectángulo"/>
          <p:cNvSpPr/>
          <p:nvPr/>
        </p:nvSpPr>
        <p:spPr>
          <a:xfrm>
            <a:off x="312854" y="1546213"/>
            <a:ext cx="5583838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6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Base pour l’étude des habitats</a:t>
            </a:r>
            <a:endParaRPr lang="fr-FR" sz="26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0" y="-10496"/>
            <a:ext cx="9144000" cy="700882"/>
            <a:chOff x="1755" y="51780"/>
            <a:chExt cx="9183095" cy="641142"/>
          </a:xfrm>
        </p:grpSpPr>
        <p:sp>
          <p:nvSpPr>
            <p:cNvPr id="13" name="12 Rectángulo"/>
            <p:cNvSpPr/>
            <p:nvPr/>
          </p:nvSpPr>
          <p:spPr>
            <a:xfrm>
              <a:off x="1755" y="74243"/>
              <a:ext cx="9183095" cy="618679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" name="14 CuadroTexto"/>
            <p:cNvSpPr txBox="1"/>
            <p:nvPr/>
          </p:nvSpPr>
          <p:spPr>
            <a:xfrm>
              <a:off x="42606" y="51780"/>
              <a:ext cx="9101394" cy="5349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200" dirty="0" smtClean="0">
                  <a:latin typeface="Century Gothic" panose="020B0502020202020204" pitchFamily="34" charset="0"/>
                  <a:cs typeface="Arial" pitchFamily="34" charset="0"/>
                </a:rPr>
                <a:t>Collaboration scientifique: Optimisant efforts</a:t>
              </a:r>
              <a:endParaRPr lang="fr-FR" sz="3200" dirty="0"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CuadroTexto 10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210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4" grpId="0"/>
      <p:bldP spid="10" grpId="0"/>
      <p:bldP spid="15" grpId="0"/>
      <p:bldP spid="16" grpId="0"/>
      <p:bldP spid="19" grpId="0"/>
      <p:bldP spid="2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826" y="678112"/>
            <a:ext cx="3648365" cy="6172125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0" y="-25021"/>
            <a:ext cx="9144000" cy="715407"/>
            <a:chOff x="0" y="-25021"/>
            <a:chExt cx="9144000" cy="715407"/>
          </a:xfrm>
        </p:grpSpPr>
        <p:sp>
          <p:nvSpPr>
            <p:cNvPr id="5" name="12 Rectángulo"/>
            <p:cNvSpPr/>
            <p:nvPr/>
          </p:nvSpPr>
          <p:spPr>
            <a:xfrm>
              <a:off x="0" y="14060"/>
              <a:ext cx="9144000" cy="67632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3" name="5 CuadroTexto"/>
            <p:cNvSpPr txBox="1">
              <a:spLocks noChangeArrowheads="1"/>
            </p:cNvSpPr>
            <p:nvPr/>
          </p:nvSpPr>
          <p:spPr bwMode="auto">
            <a:xfrm>
              <a:off x="1568067" y="-25021"/>
              <a:ext cx="6728124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3600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Carte bathymétrique détaillé</a:t>
              </a:r>
              <a:endParaRPr lang="fr-FR" altLang="en-US" sz="3600" dirty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9 Rectángulo"/>
          <p:cNvSpPr/>
          <p:nvPr/>
        </p:nvSpPr>
        <p:spPr>
          <a:xfrm>
            <a:off x="199677" y="5469923"/>
            <a:ext cx="4248472" cy="892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600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Base pour l’étude des habitats</a:t>
            </a:r>
            <a:endParaRPr lang="fr-FR" sz="2600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9" name="9 Rectángulo"/>
          <p:cNvSpPr/>
          <p:nvPr/>
        </p:nvSpPr>
        <p:spPr>
          <a:xfrm>
            <a:off x="180702" y="3678937"/>
            <a:ext cx="22863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3200" dirty="0" smtClean="0">
                <a:latin typeface="Century Gothic" panose="020B0502020202020204" pitchFamily="34" charset="0"/>
              </a:rPr>
              <a:t>80-2000 m</a:t>
            </a:r>
            <a:endParaRPr lang="fr-FR" sz="3200" dirty="0">
              <a:latin typeface="Century Gothic" panose="020B0502020202020204" pitchFamily="34" charset="0"/>
            </a:endParaRPr>
          </a:p>
        </p:txBody>
      </p:sp>
      <p:sp>
        <p:nvSpPr>
          <p:cNvPr id="10" name="9 Rectángulo"/>
          <p:cNvSpPr/>
          <p:nvPr/>
        </p:nvSpPr>
        <p:spPr>
          <a:xfrm>
            <a:off x="199677" y="2281244"/>
            <a:ext cx="42484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3200" dirty="0" smtClean="0">
                <a:latin typeface="Century Gothic" panose="020B0502020202020204" pitchFamily="34" charset="0"/>
              </a:rPr>
              <a:t>Plateau profond et talus continental</a:t>
            </a:r>
            <a:endParaRPr lang="fr-FR" sz="3200" dirty="0">
              <a:latin typeface="Century Gothic" panose="020B0502020202020204" pitchFamily="34" charset="0"/>
            </a:endParaRPr>
          </a:p>
        </p:txBody>
      </p:sp>
      <p:sp>
        <p:nvSpPr>
          <p:cNvPr id="15" name="Rectángulo 14"/>
          <p:cNvSpPr/>
          <p:nvPr/>
        </p:nvSpPr>
        <p:spPr>
          <a:xfrm>
            <a:off x="247447" y="859590"/>
            <a:ext cx="28793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b="1" dirty="0">
                <a:solidFill>
                  <a:srgbClr val="C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28,122 km</a:t>
            </a:r>
            <a:r>
              <a:rPr lang="en-GB" sz="4000" b="1" baseline="30000" dirty="0">
                <a:solidFill>
                  <a:srgbClr val="C00000"/>
                </a:solidFill>
                <a:latin typeface="Century Gothic" panose="020B0502020202020204" pitchFamily="34" charset="0"/>
                <a:ea typeface="Calibri" panose="020F0502020204030204" pitchFamily="34" charset="0"/>
              </a:rPr>
              <a:t>2</a:t>
            </a:r>
            <a:endParaRPr lang="fr-FR" sz="40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98149"/>
            <a:ext cx="9144000" cy="6159851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539" y="705912"/>
            <a:ext cx="9026461" cy="61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8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38929" y="-13217"/>
            <a:ext cx="9105071" cy="6286593"/>
            <a:chOff x="38929" y="-13217"/>
            <a:chExt cx="9105071" cy="6286593"/>
          </a:xfrm>
        </p:grpSpPr>
        <p:sp>
          <p:nvSpPr>
            <p:cNvPr id="32770" name="10 CuadroTexto"/>
            <p:cNvSpPr txBox="1">
              <a:spLocks noChangeArrowheads="1"/>
            </p:cNvSpPr>
            <p:nvPr/>
          </p:nvSpPr>
          <p:spPr bwMode="auto">
            <a:xfrm>
              <a:off x="459070" y="970389"/>
              <a:ext cx="2668587" cy="708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ts val="700"/>
                </a:spcBef>
                <a:buClr>
                  <a:schemeClr val="tx2"/>
                </a:buClr>
                <a:buSzPct val="95000"/>
                <a:buFont typeface="Wingdings" panose="05000000000000000000" pitchFamily="2" charset="2"/>
                <a:buChar char=""/>
                <a:defRPr sz="30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2"/>
                </a:buClr>
                <a:buSzPct val="90000"/>
                <a:buFont typeface="Wingdings" panose="05000000000000000000" pitchFamily="2" charset="2"/>
                <a:buChar char=""/>
                <a:defRPr sz="26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accent2"/>
                </a:buClr>
                <a:buFont typeface="Wingdings 2" panose="05020102010507070707" pitchFamily="18" charset="2"/>
                <a:buChar char="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0BD0D9"/>
                </a:buClr>
                <a:buFont typeface="Wingdings 3" panose="05040102010807070707" pitchFamily="18" charset="2"/>
                <a:buChar char=""/>
                <a:defRPr sz="22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BD0D9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BD0D9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fr-FR" altLang="en-US" sz="40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Taxinomie</a:t>
              </a:r>
            </a:p>
          </p:txBody>
        </p:sp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7252" y="1595534"/>
              <a:ext cx="2992183" cy="2244138"/>
            </a:xfrm>
            <a:prstGeom prst="rect">
              <a:avLst/>
            </a:prstGeom>
          </p:spPr>
        </p:pic>
        <p:grpSp>
          <p:nvGrpSpPr>
            <p:cNvPr id="10" name="Grupo 9"/>
            <p:cNvGrpSpPr/>
            <p:nvPr/>
          </p:nvGrpSpPr>
          <p:grpSpPr>
            <a:xfrm>
              <a:off x="480561" y="2045580"/>
              <a:ext cx="2792752" cy="1599444"/>
              <a:chOff x="480561" y="1901564"/>
              <a:chExt cx="2792752" cy="1599444"/>
            </a:xfrm>
          </p:grpSpPr>
          <p:sp>
            <p:nvSpPr>
              <p:cNvPr id="32772" name="13 CuadroTexto"/>
              <p:cNvSpPr txBox="1">
                <a:spLocks noChangeArrowheads="1"/>
              </p:cNvSpPr>
              <p:nvPr/>
            </p:nvSpPr>
            <p:spPr bwMode="auto">
              <a:xfrm>
                <a:off x="480561" y="1901564"/>
                <a:ext cx="279275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7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Char char="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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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BD0D9"/>
                  </a:buClr>
                  <a:buFont typeface="Wingdings 3" panose="05040102010807070707" pitchFamily="18" charset="2"/>
                  <a:buChar char="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fr-FR" altLang="en-US" sz="3200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Identification</a:t>
                </a:r>
              </a:p>
            </p:txBody>
          </p:sp>
          <p:sp>
            <p:nvSpPr>
              <p:cNvPr id="24" name="20 Rectángulo"/>
              <p:cNvSpPr>
                <a:spLocks noChangeArrowheads="1"/>
              </p:cNvSpPr>
              <p:nvPr/>
            </p:nvSpPr>
            <p:spPr bwMode="auto">
              <a:xfrm>
                <a:off x="539237" y="2977788"/>
                <a:ext cx="194453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177800" indent="-177800" eaLnBrk="1" hangingPunct="1">
                  <a:buFont typeface="Wingdings" panose="05000000000000000000" pitchFamily="2" charset="2"/>
                  <a:buChar char="§"/>
                </a:pPr>
                <a:r>
                  <a:rPr lang="fr-FR" altLang="en-US" sz="2800" dirty="0" smtClean="0">
                    <a:solidFill>
                      <a:srgbClr val="002060"/>
                    </a:solidFill>
                    <a:latin typeface="Century Gothic" panose="020B0502020202020204" pitchFamily="34" charset="0"/>
                  </a:rPr>
                  <a:t> Images</a:t>
                </a:r>
                <a:endParaRPr lang="fr-FR" altLang="en-US" sz="2800" dirty="0">
                  <a:solidFill>
                    <a:srgbClr val="002060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25" name="13 CuadroTexto"/>
              <p:cNvSpPr txBox="1">
                <a:spLocks noChangeArrowheads="1"/>
              </p:cNvSpPr>
              <p:nvPr/>
            </p:nvSpPr>
            <p:spPr bwMode="auto">
              <a:xfrm>
                <a:off x="505918" y="2490422"/>
                <a:ext cx="238719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700"/>
                  </a:spcBef>
                  <a:buClr>
                    <a:schemeClr val="tx2"/>
                  </a:buClr>
                  <a:buSzPct val="95000"/>
                  <a:buFont typeface="Wingdings" panose="05000000000000000000" pitchFamily="2" charset="2"/>
                  <a:buChar char=""/>
                  <a:defRPr sz="3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lr>
                    <a:schemeClr val="accent2"/>
                  </a:buClr>
                  <a:buSzPct val="90000"/>
                  <a:buFont typeface="Wingdings" panose="05000000000000000000" pitchFamily="2" charset="2"/>
                  <a:buChar char=""/>
                  <a:defRPr sz="26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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lr>
                    <a:srgbClr val="0BD0D9"/>
                  </a:buClr>
                  <a:buFont typeface="Wingdings 3" panose="05040102010807070707" pitchFamily="18" charset="2"/>
                  <a:buChar char=""/>
                  <a:defRPr sz="22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rgbClr val="0BD0D9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marL="273050" indent="-273050">
                  <a:spcBef>
                    <a:spcPct val="0"/>
                  </a:spcBef>
                  <a:buClrTx/>
                  <a:buSzTx/>
                </a:pPr>
                <a:r>
                  <a:rPr lang="fr-FR" altLang="en-US" sz="2800" dirty="0" smtClean="0">
                    <a:solidFill>
                      <a:schemeClr val="accent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Collections</a:t>
                </a:r>
                <a:endParaRPr lang="fr-FR" altLang="en-US" sz="2800" dirty="0">
                  <a:solidFill>
                    <a:schemeClr val="accent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4" name="Imagen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5810" y="4005064"/>
              <a:ext cx="3024415" cy="2268311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266" y="4514502"/>
              <a:ext cx="2295153" cy="1722810"/>
            </a:xfrm>
            <a:prstGeom prst="rect">
              <a:avLst/>
            </a:prstGeom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2266" y="1350096"/>
              <a:ext cx="2263155" cy="3015008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426" y="4005065"/>
              <a:ext cx="3021877" cy="2268311"/>
            </a:xfrm>
            <a:prstGeom prst="rect">
              <a:avLst/>
            </a:prstGeom>
          </p:spPr>
        </p:pic>
        <p:grpSp>
          <p:nvGrpSpPr>
            <p:cNvPr id="26" name="Grupo 25"/>
            <p:cNvGrpSpPr/>
            <p:nvPr/>
          </p:nvGrpSpPr>
          <p:grpSpPr>
            <a:xfrm>
              <a:off x="38929" y="-13217"/>
              <a:ext cx="9105071" cy="947259"/>
              <a:chOff x="38929" y="-13217"/>
              <a:chExt cx="9105071" cy="947259"/>
            </a:xfrm>
          </p:grpSpPr>
          <p:grpSp>
            <p:nvGrpSpPr>
              <p:cNvPr id="27" name="Grupo 26"/>
              <p:cNvGrpSpPr/>
              <p:nvPr/>
            </p:nvGrpSpPr>
            <p:grpSpPr>
              <a:xfrm>
                <a:off x="38929" y="-13217"/>
                <a:ext cx="9105071" cy="947259"/>
                <a:chOff x="38929" y="-13217"/>
                <a:chExt cx="9105071" cy="989991"/>
              </a:xfrm>
            </p:grpSpPr>
            <p:sp>
              <p:nvSpPr>
                <p:cNvPr id="32" name="12 Rectángulo"/>
                <p:cNvSpPr/>
                <p:nvPr/>
              </p:nvSpPr>
              <p:spPr>
                <a:xfrm>
                  <a:off x="38929" y="-13217"/>
                  <a:ext cx="9105071" cy="989991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3" name="5 CuadroTexto"/>
                <p:cNvSpPr txBox="1">
                  <a:spLocks noChangeArrowheads="1"/>
                </p:cNvSpPr>
                <p:nvPr/>
              </p:nvSpPr>
              <p:spPr bwMode="auto">
                <a:xfrm>
                  <a:off x="282426" y="129195"/>
                  <a:ext cx="2678938" cy="675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en-US" sz="3600" dirty="0">
                      <a:solidFill>
                        <a:srgbClr val="FFFFFF"/>
                      </a:solidFill>
                      <a:latin typeface="Century Gothic" panose="020B0502020202020204" pitchFamily="34" charset="0"/>
                    </a:rPr>
                    <a:t>B</a:t>
                  </a:r>
                  <a:r>
                    <a:rPr lang="fr-FR" altLang="en-US" sz="3600" dirty="0" smtClean="0">
                      <a:solidFill>
                        <a:srgbClr val="FFFFFF"/>
                      </a:solidFill>
                      <a:latin typeface="Century Gothic" panose="020B0502020202020204" pitchFamily="34" charset="0"/>
                    </a:rPr>
                    <a:t>iodiversité</a:t>
                  </a:r>
                  <a:endParaRPr lang="fr-FR" altLang="en-US" sz="3600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28" name="Grupo 27"/>
              <p:cNvGrpSpPr/>
              <p:nvPr/>
            </p:nvGrpSpPr>
            <p:grpSpPr>
              <a:xfrm>
                <a:off x="3754396" y="43920"/>
                <a:ext cx="4817350" cy="874889"/>
                <a:chOff x="3754396" y="43920"/>
                <a:chExt cx="4817350" cy="874889"/>
              </a:xfrm>
            </p:grpSpPr>
            <p:pic>
              <p:nvPicPr>
                <p:cNvPr id="29" name="Picture 18" descr="C:\WINDOWS\Archivos temporales de Internet\OLK5050\logoieoED.gif"/>
                <p:cNvPicPr>
                  <a:picLocks noChangeAspect="1" noChangeArrowheads="1"/>
                </p:cNvPicPr>
                <p:nvPr/>
              </p:nvPicPr>
              <p:blipFill>
                <a:blip r:embed="rId8" r:link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4396" y="91943"/>
                  <a:ext cx="810585" cy="7488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0" name="Picture 2" descr="http://www.chronicon-verlag.de/images/logo-senckenberg-kl.jpg"/>
                <p:cNvPicPr>
                  <a:picLocks noChangeAspect="1" noChangeArrowheads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36775" y="194077"/>
                  <a:ext cx="2977972" cy="5745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1" name="Picture 9" descr="http://webs.uvigo.es/jlsoidan/LogoUniversidadVigo%5B1%5D.gif"/>
                <p:cNvPicPr>
                  <a:picLocks noChangeAspect="1" noChangeArrowheads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5508" y="43920"/>
                  <a:ext cx="566238" cy="874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21" name="CuadroTexto 20"/>
          <p:cNvSpPr txBox="1"/>
          <p:nvPr/>
        </p:nvSpPr>
        <p:spPr>
          <a:xfrm>
            <a:off x="2288671" y="6403301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89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14 CuadroTexto"/>
          <p:cNvSpPr txBox="1"/>
          <p:nvPr/>
        </p:nvSpPr>
        <p:spPr>
          <a:xfrm>
            <a:off x="316072" y="1748674"/>
            <a:ext cx="7352272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1755: Découverte présence </a:t>
            </a:r>
            <a:r>
              <a:rPr lang="fr-FR" sz="2200" i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Lophelia</a:t>
            </a:r>
            <a:r>
              <a:rPr lang="fr-FR" sz="2200" i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fr-FR" sz="2200" i="1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pertusa</a:t>
            </a:r>
            <a:r>
              <a:rPr lang="fr-FR" sz="2200" i="1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à</a:t>
            </a: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 la Norvège</a:t>
            </a:r>
            <a:endParaRPr lang="fr-FR" sz="2200" dirty="0">
              <a:solidFill>
                <a:srgbClr val="F4430C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14 CuadroTexto"/>
          <p:cNvSpPr txBox="1"/>
          <p:nvPr/>
        </p:nvSpPr>
        <p:spPr>
          <a:xfrm>
            <a:off x="316072" y="2771993"/>
            <a:ext cx="7920880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latin typeface="Century Gothic" panose="020B0502020202020204" pitchFamily="34" charset="0"/>
              </a:rPr>
              <a:t>Recherche des récifs et mounds profondes commence fait 20 années (Rogers, 1999; </a:t>
            </a:r>
            <a:r>
              <a:rPr lang="fr-FR" sz="2200" dirty="0" err="1" smtClean="0">
                <a:latin typeface="Century Gothic" panose="020B0502020202020204" pitchFamily="34" charset="0"/>
              </a:rPr>
              <a:t>Freiwald</a:t>
            </a:r>
            <a:r>
              <a:rPr lang="fr-FR" sz="2200" dirty="0" smtClean="0">
                <a:latin typeface="Century Gothic" panose="020B0502020202020204" pitchFamily="34" charset="0"/>
              </a:rPr>
              <a:t> et al. 2004)</a:t>
            </a:r>
            <a:endParaRPr lang="fr-FR" sz="2200" dirty="0">
              <a:latin typeface="Century Gothic" panose="020B0502020202020204" pitchFamily="34" charset="0"/>
            </a:endParaRPr>
          </a:p>
        </p:txBody>
      </p:sp>
      <p:sp>
        <p:nvSpPr>
          <p:cNvPr id="23" name="14 CuadroTexto"/>
          <p:cNvSpPr txBox="1"/>
          <p:nvPr/>
        </p:nvSpPr>
        <p:spPr>
          <a:xfrm>
            <a:off x="813888" y="3746162"/>
            <a:ext cx="8208913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Développement technologique (sondeur multifaisceaux, vidéo et photographie sous-marine, </a:t>
            </a:r>
            <a:r>
              <a:rPr lang="fr-FR" sz="2000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ROVs</a:t>
            </a: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) </a:t>
            </a:r>
          </a:p>
        </p:txBody>
      </p:sp>
      <p:sp>
        <p:nvSpPr>
          <p:cNvPr id="24" name="14 CuadroTexto"/>
          <p:cNvSpPr txBox="1"/>
          <p:nvPr/>
        </p:nvSpPr>
        <p:spPr>
          <a:xfrm>
            <a:off x="317808" y="5171526"/>
            <a:ext cx="8208913" cy="110799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Récentes années: Découverte de nombreuses récifs dans le marges  continentales de l’Europe, l’Amérique et l’Afrique Nord-ouest</a:t>
            </a:r>
          </a:p>
        </p:txBody>
      </p:sp>
      <p:sp>
        <p:nvSpPr>
          <p:cNvPr id="25" name="14 CuadroTexto"/>
          <p:cNvSpPr txBox="1"/>
          <p:nvPr/>
        </p:nvSpPr>
        <p:spPr>
          <a:xfrm>
            <a:off x="817311" y="4593640"/>
            <a:ext cx="3474084" cy="405785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Prospection pétrolière</a:t>
            </a:r>
            <a:endParaRPr lang="fr-FR" sz="2000" dirty="0">
              <a:solidFill>
                <a:srgbClr val="F4430C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212" y="6796"/>
            <a:ext cx="9137788" cy="1823684"/>
            <a:chOff x="6212" y="6796"/>
            <a:chExt cx="9137788" cy="1823684"/>
          </a:xfrm>
        </p:grpSpPr>
        <p:grpSp>
          <p:nvGrpSpPr>
            <p:cNvPr id="2" name="Grupo 1"/>
            <p:cNvGrpSpPr/>
            <p:nvPr/>
          </p:nvGrpSpPr>
          <p:grpSpPr>
            <a:xfrm>
              <a:off x="6212" y="6796"/>
              <a:ext cx="9137788" cy="805231"/>
              <a:chOff x="6212" y="6796"/>
              <a:chExt cx="9137788" cy="805231"/>
            </a:xfrm>
          </p:grpSpPr>
          <p:sp>
            <p:nvSpPr>
              <p:cNvPr id="17" name="13 Rectángulo"/>
              <p:cNvSpPr/>
              <p:nvPr/>
            </p:nvSpPr>
            <p:spPr>
              <a:xfrm>
                <a:off x="6212" y="6796"/>
                <a:ext cx="9137788" cy="802329"/>
              </a:xfrm>
              <a:prstGeom prst="rect">
                <a:avLst/>
              </a:prstGeom>
              <a:solidFill>
                <a:srgbClr val="336699">
                  <a:alpha val="61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8" name="CuadroTexto 17"/>
              <p:cNvSpPr txBox="1"/>
              <p:nvPr/>
            </p:nvSpPr>
            <p:spPr>
              <a:xfrm>
                <a:off x="254975" y="134919"/>
                <a:ext cx="5968301" cy="6771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2800" dirty="0" smtClean="0">
                    <a:latin typeface="Century Gothic" panose="020B0502020202020204" pitchFamily="34" charset="0"/>
                  </a:rPr>
                  <a:t>Écosystèmes</a:t>
                </a:r>
                <a:r>
                  <a:rPr lang="es-ES" sz="2800" dirty="0" smtClean="0">
                    <a:latin typeface="Century Gothic" panose="020B0502020202020204" pitchFamily="34" charset="0"/>
                  </a:rPr>
                  <a:t> Marines Vulnerables</a:t>
                </a:r>
              </a:p>
              <a:p>
                <a:pPr algn="ctr"/>
                <a:endParaRPr lang="es-ES" sz="1000" dirty="0" smtClean="0"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26" name="Picture 22" descr="https://encrypted-tbn0.gstatic.com/images?q=tbn:ANd9GcSrAzECuBMs_h1nLDBEe_BFZHRrZICb3mIHihp638SoAciQc-_M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020403"/>
                </a:clrFrom>
                <a:clrTo>
                  <a:srgbClr val="02040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81166" y="77880"/>
              <a:ext cx="2628637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14 CuadroTexto"/>
            <p:cNvSpPr txBox="1"/>
            <p:nvPr/>
          </p:nvSpPr>
          <p:spPr>
            <a:xfrm>
              <a:off x="202367" y="953683"/>
              <a:ext cx="6385857" cy="553998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000" dirty="0" smtClean="0">
                  <a:solidFill>
                    <a:srgbClr val="FFFF00"/>
                  </a:solidFill>
                  <a:latin typeface="Century Gothic" panose="020B0502020202020204" pitchFamily="34" charset="0"/>
                </a:rPr>
                <a:t>Récifs de coraux des eaux froides</a:t>
              </a:r>
              <a:endParaRPr lang="fr-FR" sz="3000" dirty="0">
                <a:solidFill>
                  <a:srgbClr val="FFFF0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99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19 Rectángulo"/>
          <p:cNvSpPr>
            <a:spLocks noChangeArrowheads="1"/>
          </p:cNvSpPr>
          <p:nvPr/>
        </p:nvSpPr>
        <p:spPr bwMode="auto">
          <a:xfrm>
            <a:off x="611560" y="5536048"/>
            <a:ext cx="3349079" cy="107721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32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400-500 espèces</a:t>
            </a:r>
            <a:endParaRPr lang="fr-FR" altLang="en-US" sz="32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38929" y="-13217"/>
            <a:ext cx="9105071" cy="5742330"/>
            <a:chOff x="38929" y="-13217"/>
            <a:chExt cx="9105071" cy="5742330"/>
          </a:xfrm>
        </p:grpSpPr>
        <p:sp>
          <p:nvSpPr>
            <p:cNvPr id="11" name="20 Rectángulo"/>
            <p:cNvSpPr>
              <a:spLocks noChangeArrowheads="1"/>
            </p:cNvSpPr>
            <p:nvPr/>
          </p:nvSpPr>
          <p:spPr bwMode="auto">
            <a:xfrm>
              <a:off x="4896536" y="1484784"/>
              <a:ext cx="376351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800" dirty="0" smtClean="0">
                  <a:solidFill>
                    <a:srgbClr val="002060"/>
                  </a:solidFill>
                  <a:latin typeface="Century Gothic" panose="020B0502020202020204" pitchFamily="34" charset="0"/>
                </a:rPr>
                <a:t>Images sous-marines</a:t>
              </a:r>
              <a:endParaRPr lang="fr-FR" altLang="en-US" sz="2800" dirty="0">
                <a:solidFill>
                  <a:srgbClr val="002060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2" name="19 Rectángulo"/>
            <p:cNvSpPr>
              <a:spLocks noChangeArrowheads="1"/>
            </p:cNvSpPr>
            <p:nvPr/>
          </p:nvSpPr>
          <p:spPr bwMode="auto">
            <a:xfrm>
              <a:off x="140178" y="1484784"/>
              <a:ext cx="459222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/>
              <a:r>
                <a:rPr lang="fr-FR" altLang="en-US" sz="28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Collections </a:t>
              </a:r>
              <a:r>
                <a:rPr lang="fr-FR" altLang="en-US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faunistiques</a:t>
              </a:r>
              <a:endParaRPr lang="fr-FR" altLang="en-US" sz="20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19" name="Picture 6" descr="G:\Fotos África\Maurit-1011\Por lance Maurit-1011\DR15 Montaña\Redimensionamiento de PC107318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 t="15258" r="12280" b="24378"/>
            <a:stretch/>
          </p:blipFill>
          <p:spPr bwMode="auto">
            <a:xfrm>
              <a:off x="476253" y="2155920"/>
              <a:ext cx="3083845" cy="1754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2" name="Grupo 31"/>
            <p:cNvGrpSpPr/>
            <p:nvPr/>
          </p:nvGrpSpPr>
          <p:grpSpPr>
            <a:xfrm>
              <a:off x="38929" y="-13217"/>
              <a:ext cx="9105071" cy="947259"/>
              <a:chOff x="38929" y="-13217"/>
              <a:chExt cx="9105071" cy="947259"/>
            </a:xfrm>
          </p:grpSpPr>
          <p:grpSp>
            <p:nvGrpSpPr>
              <p:cNvPr id="33" name="Grupo 32"/>
              <p:cNvGrpSpPr/>
              <p:nvPr/>
            </p:nvGrpSpPr>
            <p:grpSpPr>
              <a:xfrm>
                <a:off x="38929" y="-13217"/>
                <a:ext cx="9105071" cy="947259"/>
                <a:chOff x="38929" y="-13217"/>
                <a:chExt cx="9105071" cy="989991"/>
              </a:xfrm>
            </p:grpSpPr>
            <p:sp>
              <p:nvSpPr>
                <p:cNvPr id="38" name="12 Rectángulo"/>
                <p:cNvSpPr/>
                <p:nvPr/>
              </p:nvSpPr>
              <p:spPr>
                <a:xfrm>
                  <a:off x="38929" y="-13217"/>
                  <a:ext cx="9105071" cy="989991"/>
                </a:xfrm>
                <a:prstGeom prst="rect">
                  <a:avLst/>
                </a:prstGeom>
                <a:solidFill>
                  <a:srgbClr val="3366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fr-FR"/>
                </a:p>
              </p:txBody>
            </p:sp>
            <p:sp>
              <p:nvSpPr>
                <p:cNvPr id="39" name="5 CuadroTexto"/>
                <p:cNvSpPr txBox="1">
                  <a:spLocks noChangeArrowheads="1"/>
                </p:cNvSpPr>
                <p:nvPr/>
              </p:nvSpPr>
              <p:spPr bwMode="auto">
                <a:xfrm>
                  <a:off x="282426" y="129195"/>
                  <a:ext cx="2678938" cy="67548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r>
                    <a:rPr lang="fr-FR" altLang="en-US" sz="3600" dirty="0">
                      <a:solidFill>
                        <a:srgbClr val="FFFFFF"/>
                      </a:solidFill>
                      <a:latin typeface="Century Gothic" panose="020B0502020202020204" pitchFamily="34" charset="0"/>
                    </a:rPr>
                    <a:t>B</a:t>
                  </a:r>
                  <a:r>
                    <a:rPr lang="fr-FR" altLang="en-US" sz="3600" dirty="0" smtClean="0">
                      <a:solidFill>
                        <a:srgbClr val="FFFFFF"/>
                      </a:solidFill>
                      <a:latin typeface="Century Gothic" panose="020B0502020202020204" pitchFamily="34" charset="0"/>
                    </a:rPr>
                    <a:t>iodiversité</a:t>
                  </a:r>
                  <a:endParaRPr lang="fr-FR" altLang="en-US" sz="3600" dirty="0">
                    <a:solidFill>
                      <a:srgbClr val="FFFFFF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4" name="Grupo 33"/>
              <p:cNvGrpSpPr/>
              <p:nvPr/>
            </p:nvGrpSpPr>
            <p:grpSpPr>
              <a:xfrm>
                <a:off x="3754396" y="43920"/>
                <a:ext cx="4817350" cy="874889"/>
                <a:chOff x="3754396" y="43920"/>
                <a:chExt cx="4817350" cy="874889"/>
              </a:xfrm>
            </p:grpSpPr>
            <p:pic>
              <p:nvPicPr>
                <p:cNvPr id="35" name="Picture 18" descr="C:\WINDOWS\Archivos temporales de Internet\OLK5050\logoieoED.gif"/>
                <p:cNvPicPr>
                  <a:picLocks noChangeAspect="1" noChangeArrowheads="1"/>
                </p:cNvPicPr>
                <p:nvPr/>
              </p:nvPicPr>
              <p:blipFill>
                <a:blip r:embed="rId4" r:link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54396" y="91943"/>
                  <a:ext cx="810585" cy="74885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6" name="Picture 2" descr="http://www.chronicon-verlag.de/images/logo-senckenberg-kl.jpg"/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836775" y="194077"/>
                  <a:ext cx="2977972" cy="5745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37" name="Picture 9" descr="http://webs.uvigo.es/jlsoidan/LogoUniversidadVigo%5B1%5D.gif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005508" y="43920"/>
                  <a:ext cx="566238" cy="87488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sp>
          <p:nvSpPr>
            <p:cNvPr id="40" name="20 Rectángulo"/>
            <p:cNvSpPr>
              <a:spLocks noChangeArrowheads="1"/>
            </p:cNvSpPr>
            <p:nvPr/>
          </p:nvSpPr>
          <p:spPr bwMode="auto">
            <a:xfrm>
              <a:off x="2893692" y="907463"/>
              <a:ext cx="3432069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en-US" sz="3200" dirty="0" smtClean="0">
                  <a:solidFill>
                    <a:srgbClr val="C00000"/>
                  </a:solidFill>
                  <a:latin typeface="Century Gothic" panose="020B0502020202020204" pitchFamily="34" charset="0"/>
                </a:rPr>
                <a:t>IDENTIFICATION</a:t>
              </a:r>
              <a:endParaRPr lang="fr-FR" altLang="en-US" sz="3200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pic>
          <p:nvPicPr>
            <p:cNvPr id="9" name="Imagen 8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63" t="15001" r="14563"/>
            <a:stretch/>
          </p:blipFill>
          <p:spPr>
            <a:xfrm>
              <a:off x="5314960" y="2119381"/>
              <a:ext cx="2785036" cy="1761583"/>
            </a:xfrm>
            <a:prstGeom prst="rect">
              <a:avLst/>
            </a:prstGeom>
          </p:spPr>
        </p:pic>
        <p:grpSp>
          <p:nvGrpSpPr>
            <p:cNvPr id="13" name="Grupo 12"/>
            <p:cNvGrpSpPr>
              <a:grpSpLocks noChangeAspect="1"/>
            </p:cNvGrpSpPr>
            <p:nvPr/>
          </p:nvGrpSpPr>
          <p:grpSpPr>
            <a:xfrm>
              <a:off x="2457973" y="3910448"/>
              <a:ext cx="5129726" cy="1818665"/>
              <a:chOff x="4093865" y="1486026"/>
              <a:chExt cx="5713979" cy="2290602"/>
            </a:xfrm>
          </p:grpSpPr>
          <p:pic>
            <p:nvPicPr>
              <p:cNvPr id="23" name="Picture 16"/>
              <p:cNvPicPr>
                <a:picLocks noChangeAspect="1" noChangeArrowheads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24080" y="2045764"/>
                <a:ext cx="1883764" cy="9875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" name="Picture 13"/>
              <p:cNvPicPr>
                <a:picLocks noChangeAspect="1" noChangeArrowheads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93865" y="1800355"/>
                <a:ext cx="1505827" cy="13834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1" name="Picture 2" descr="G:\Fotos África\Maurit-1011\Por lance Maurit-1011\DR15 Montaña\Redimensionamiento de PC107400.JP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67" t="9856" r="9814" b="6369"/>
              <a:stretch>
                <a:fillRect/>
              </a:stretch>
            </p:blipFill>
            <p:spPr bwMode="auto">
              <a:xfrm>
                <a:off x="5131650" y="1486026"/>
                <a:ext cx="3143082" cy="22906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43" name="19 Rectángulo"/>
          <p:cNvSpPr>
            <a:spLocks noChangeArrowheads="1"/>
          </p:cNvSpPr>
          <p:nvPr/>
        </p:nvSpPr>
        <p:spPr bwMode="auto">
          <a:xfrm>
            <a:off x="5541405" y="5536048"/>
            <a:ext cx="3207059" cy="1077218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3200" b="1" dirty="0" smtClean="0">
                <a:solidFill>
                  <a:srgbClr val="C00000"/>
                </a:solidFill>
                <a:latin typeface="Century Gothic" panose="020B0502020202020204" pitchFamily="34" charset="0"/>
              </a:rPr>
              <a:t>25-30 espèces nouvelles </a:t>
            </a:r>
            <a:endParaRPr lang="fr-FR" altLang="en-US" sz="3200" b="1" dirty="0">
              <a:solidFill>
                <a:srgbClr val="C000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7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5" name="Picture 7" descr="C:\Documents and Settings\aramos.VIGO\Oracle Jar Cache\Mis documentos\Dropbox\Monografia Mauritania\Monografía Mauritania ficheros generales\Mapas\Draga roca\Redimensionamiento de MAULIB_BAS rocaA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2" t="2854" r="3129" b="2958"/>
          <a:stretch>
            <a:fillRect/>
          </a:stretch>
        </p:blipFill>
        <p:spPr bwMode="auto">
          <a:xfrm>
            <a:off x="5387975" y="1087438"/>
            <a:ext cx="3552825" cy="5332412"/>
          </a:xfrm>
          <a:prstGeom prst="rect">
            <a:avLst/>
          </a:prstGeom>
          <a:noFill/>
        </p:spPr>
      </p:pic>
      <p:grpSp>
        <p:nvGrpSpPr>
          <p:cNvPr id="4" name="Grupo 3"/>
          <p:cNvGrpSpPr/>
          <p:nvPr/>
        </p:nvGrpSpPr>
        <p:grpSpPr>
          <a:xfrm>
            <a:off x="1268629" y="3169724"/>
            <a:ext cx="6757930" cy="3449295"/>
            <a:chOff x="1282758" y="3119438"/>
            <a:chExt cx="6757930" cy="3449295"/>
          </a:xfrm>
        </p:grpSpPr>
        <p:pic>
          <p:nvPicPr>
            <p:cNvPr id="4710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940" t="23003" r="1007" b="4279"/>
            <a:stretch>
              <a:fillRect/>
            </a:stretch>
          </p:blipFill>
          <p:spPr bwMode="auto">
            <a:xfrm>
              <a:off x="1282758" y="3783516"/>
              <a:ext cx="3771424" cy="27852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13 CuadroTexto"/>
            <p:cNvSpPr txBox="1"/>
            <p:nvPr/>
          </p:nvSpPr>
          <p:spPr>
            <a:xfrm>
              <a:off x="2673577" y="3753644"/>
              <a:ext cx="235513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Coral</a:t>
              </a:r>
              <a:r>
                <a:rPr lang="fr-FR" sz="2800" dirty="0">
                  <a:solidFill>
                    <a:srgbClr val="FFFFFF"/>
                  </a:solidFill>
                  <a:latin typeface="Century Gothic" panose="020B0502020202020204" pitchFamily="34" charset="0"/>
                </a:rPr>
                <a:t> </a:t>
              </a:r>
              <a:r>
                <a:rPr lang="fr-FR" sz="2800" dirty="0" err="1">
                  <a:solidFill>
                    <a:srgbClr val="FFFFFF"/>
                  </a:solidFill>
                  <a:latin typeface="Century Gothic" panose="020B0502020202020204" pitchFamily="34" charset="0"/>
                </a:rPr>
                <a:t>barrier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9" name="8 Forma libre"/>
            <p:cNvSpPr/>
            <p:nvPr/>
          </p:nvSpPr>
          <p:spPr bwMode="auto">
            <a:xfrm>
              <a:off x="7664450" y="3119438"/>
              <a:ext cx="376238" cy="3152775"/>
            </a:xfrm>
            <a:custGeom>
              <a:avLst/>
              <a:gdLst>
                <a:gd name="connsiteX0" fmla="*/ 88900 w 520700"/>
                <a:gd name="connsiteY0" fmla="*/ 0 h 3862174"/>
                <a:gd name="connsiteX1" fmla="*/ 127000 w 520700"/>
                <a:gd name="connsiteY1" fmla="*/ 152400 h 3862174"/>
                <a:gd name="connsiteX2" fmla="*/ 241300 w 520700"/>
                <a:gd name="connsiteY2" fmla="*/ 266700 h 3862174"/>
                <a:gd name="connsiteX3" fmla="*/ 342900 w 520700"/>
                <a:gd name="connsiteY3" fmla="*/ 279400 h 3862174"/>
                <a:gd name="connsiteX4" fmla="*/ 381000 w 520700"/>
                <a:gd name="connsiteY4" fmla="*/ 304800 h 3862174"/>
                <a:gd name="connsiteX5" fmla="*/ 444500 w 520700"/>
                <a:gd name="connsiteY5" fmla="*/ 419100 h 3862174"/>
                <a:gd name="connsiteX6" fmla="*/ 457200 w 520700"/>
                <a:gd name="connsiteY6" fmla="*/ 1143000 h 3862174"/>
                <a:gd name="connsiteX7" fmla="*/ 469900 w 520700"/>
                <a:gd name="connsiteY7" fmla="*/ 1181100 h 3862174"/>
                <a:gd name="connsiteX8" fmla="*/ 482600 w 520700"/>
                <a:gd name="connsiteY8" fmla="*/ 1282700 h 3862174"/>
                <a:gd name="connsiteX9" fmla="*/ 508000 w 520700"/>
                <a:gd name="connsiteY9" fmla="*/ 1358900 h 3862174"/>
                <a:gd name="connsiteX10" fmla="*/ 520700 w 520700"/>
                <a:gd name="connsiteY10" fmla="*/ 1397000 h 3862174"/>
                <a:gd name="connsiteX11" fmla="*/ 508000 w 520700"/>
                <a:gd name="connsiteY11" fmla="*/ 1866900 h 3862174"/>
                <a:gd name="connsiteX12" fmla="*/ 495300 w 520700"/>
                <a:gd name="connsiteY12" fmla="*/ 1905000 h 3862174"/>
                <a:gd name="connsiteX13" fmla="*/ 482600 w 520700"/>
                <a:gd name="connsiteY13" fmla="*/ 2006600 h 3862174"/>
                <a:gd name="connsiteX14" fmla="*/ 457200 w 520700"/>
                <a:gd name="connsiteY14" fmla="*/ 2082800 h 3862174"/>
                <a:gd name="connsiteX15" fmla="*/ 419100 w 520700"/>
                <a:gd name="connsiteY15" fmla="*/ 2120900 h 3862174"/>
                <a:gd name="connsiteX16" fmla="*/ 393700 w 520700"/>
                <a:gd name="connsiteY16" fmla="*/ 2159000 h 3862174"/>
                <a:gd name="connsiteX17" fmla="*/ 368300 w 520700"/>
                <a:gd name="connsiteY17" fmla="*/ 2273300 h 3862174"/>
                <a:gd name="connsiteX18" fmla="*/ 330200 w 520700"/>
                <a:gd name="connsiteY18" fmla="*/ 2387600 h 3862174"/>
                <a:gd name="connsiteX19" fmla="*/ 317500 w 520700"/>
                <a:gd name="connsiteY19" fmla="*/ 2438400 h 3862174"/>
                <a:gd name="connsiteX20" fmla="*/ 241300 w 520700"/>
                <a:gd name="connsiteY20" fmla="*/ 2590800 h 3862174"/>
                <a:gd name="connsiteX21" fmla="*/ 203200 w 520700"/>
                <a:gd name="connsiteY21" fmla="*/ 2628900 h 3862174"/>
                <a:gd name="connsiteX22" fmla="*/ 139700 w 520700"/>
                <a:gd name="connsiteY22" fmla="*/ 2743200 h 3862174"/>
                <a:gd name="connsiteX23" fmla="*/ 127000 w 520700"/>
                <a:gd name="connsiteY23" fmla="*/ 3009900 h 3862174"/>
                <a:gd name="connsiteX24" fmla="*/ 101600 w 520700"/>
                <a:gd name="connsiteY24" fmla="*/ 3086100 h 3862174"/>
                <a:gd name="connsiteX25" fmla="*/ 88900 w 520700"/>
                <a:gd name="connsiteY25" fmla="*/ 3632200 h 3862174"/>
                <a:gd name="connsiteX26" fmla="*/ 63500 w 520700"/>
                <a:gd name="connsiteY26" fmla="*/ 3670300 h 3862174"/>
                <a:gd name="connsiteX27" fmla="*/ 25400 w 520700"/>
                <a:gd name="connsiteY27" fmla="*/ 3746500 h 3862174"/>
                <a:gd name="connsiteX28" fmla="*/ 0 w 520700"/>
                <a:gd name="connsiteY28" fmla="*/ 3810000 h 386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700" h="3862174">
                  <a:moveTo>
                    <a:pt x="88900" y="0"/>
                  </a:moveTo>
                  <a:cubicBezTo>
                    <a:pt x="106002" y="102610"/>
                    <a:pt x="93457" y="51771"/>
                    <a:pt x="127000" y="152400"/>
                  </a:cubicBezTo>
                  <a:lnTo>
                    <a:pt x="241300" y="266700"/>
                  </a:lnTo>
                  <a:cubicBezTo>
                    <a:pt x="265434" y="290834"/>
                    <a:pt x="309033" y="275167"/>
                    <a:pt x="342900" y="279400"/>
                  </a:cubicBezTo>
                  <a:cubicBezTo>
                    <a:pt x="355600" y="287867"/>
                    <a:pt x="370949" y="293313"/>
                    <a:pt x="381000" y="304800"/>
                  </a:cubicBezTo>
                  <a:cubicBezTo>
                    <a:pt x="428028" y="358547"/>
                    <a:pt x="427057" y="366771"/>
                    <a:pt x="444500" y="419100"/>
                  </a:cubicBezTo>
                  <a:cubicBezTo>
                    <a:pt x="448733" y="660400"/>
                    <a:pt x="449160" y="901797"/>
                    <a:pt x="457200" y="1143000"/>
                  </a:cubicBezTo>
                  <a:cubicBezTo>
                    <a:pt x="457646" y="1156380"/>
                    <a:pt x="467505" y="1167929"/>
                    <a:pt x="469900" y="1181100"/>
                  </a:cubicBezTo>
                  <a:cubicBezTo>
                    <a:pt x="476005" y="1214680"/>
                    <a:pt x="475449" y="1249327"/>
                    <a:pt x="482600" y="1282700"/>
                  </a:cubicBezTo>
                  <a:cubicBezTo>
                    <a:pt x="488210" y="1308880"/>
                    <a:pt x="499533" y="1333500"/>
                    <a:pt x="508000" y="1358900"/>
                  </a:cubicBezTo>
                  <a:lnTo>
                    <a:pt x="520700" y="1397000"/>
                  </a:lnTo>
                  <a:cubicBezTo>
                    <a:pt x="516467" y="1553633"/>
                    <a:pt x="515825" y="1710405"/>
                    <a:pt x="508000" y="1866900"/>
                  </a:cubicBezTo>
                  <a:cubicBezTo>
                    <a:pt x="507331" y="1880270"/>
                    <a:pt x="497695" y="1891829"/>
                    <a:pt x="495300" y="1905000"/>
                  </a:cubicBezTo>
                  <a:cubicBezTo>
                    <a:pt x="489195" y="1938580"/>
                    <a:pt x="489751" y="1973227"/>
                    <a:pt x="482600" y="2006600"/>
                  </a:cubicBezTo>
                  <a:cubicBezTo>
                    <a:pt x="476990" y="2032780"/>
                    <a:pt x="465667" y="2057400"/>
                    <a:pt x="457200" y="2082800"/>
                  </a:cubicBezTo>
                  <a:cubicBezTo>
                    <a:pt x="451520" y="2099839"/>
                    <a:pt x="430598" y="2107102"/>
                    <a:pt x="419100" y="2120900"/>
                  </a:cubicBezTo>
                  <a:cubicBezTo>
                    <a:pt x="409329" y="2132626"/>
                    <a:pt x="400526" y="2145348"/>
                    <a:pt x="393700" y="2159000"/>
                  </a:cubicBezTo>
                  <a:cubicBezTo>
                    <a:pt x="375532" y="2195336"/>
                    <a:pt x="378055" y="2234278"/>
                    <a:pt x="368300" y="2273300"/>
                  </a:cubicBezTo>
                  <a:lnTo>
                    <a:pt x="330200" y="2387600"/>
                  </a:lnTo>
                  <a:cubicBezTo>
                    <a:pt x="324680" y="2404159"/>
                    <a:pt x="325306" y="2422788"/>
                    <a:pt x="317500" y="2438400"/>
                  </a:cubicBezTo>
                  <a:cubicBezTo>
                    <a:pt x="219023" y="2635355"/>
                    <a:pt x="305144" y="2399269"/>
                    <a:pt x="241300" y="2590800"/>
                  </a:cubicBezTo>
                  <a:cubicBezTo>
                    <a:pt x="235620" y="2607839"/>
                    <a:pt x="214227" y="2614723"/>
                    <a:pt x="203200" y="2628900"/>
                  </a:cubicBezTo>
                  <a:cubicBezTo>
                    <a:pt x="152252" y="2694404"/>
                    <a:pt x="158862" y="2685715"/>
                    <a:pt x="139700" y="2743200"/>
                  </a:cubicBezTo>
                  <a:cubicBezTo>
                    <a:pt x="135467" y="2832100"/>
                    <a:pt x="136828" y="2921444"/>
                    <a:pt x="127000" y="3009900"/>
                  </a:cubicBezTo>
                  <a:cubicBezTo>
                    <a:pt x="124043" y="3036510"/>
                    <a:pt x="101600" y="3086100"/>
                    <a:pt x="101600" y="3086100"/>
                  </a:cubicBezTo>
                  <a:cubicBezTo>
                    <a:pt x="97367" y="3268133"/>
                    <a:pt x="100750" y="3450503"/>
                    <a:pt x="88900" y="3632200"/>
                  </a:cubicBezTo>
                  <a:cubicBezTo>
                    <a:pt x="87907" y="3647431"/>
                    <a:pt x="70326" y="3656648"/>
                    <a:pt x="63500" y="3670300"/>
                  </a:cubicBezTo>
                  <a:cubicBezTo>
                    <a:pt x="10920" y="3775460"/>
                    <a:pt x="98193" y="3637311"/>
                    <a:pt x="25400" y="3746500"/>
                  </a:cubicBezTo>
                  <a:cubicBezTo>
                    <a:pt x="11361" y="3844771"/>
                    <a:pt x="26087" y="3862174"/>
                    <a:pt x="0" y="3810000"/>
                  </a:cubicBezTo>
                </a:path>
              </a:pathLst>
            </a:cu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01054" y="1022916"/>
            <a:ext cx="7312248" cy="2675679"/>
            <a:chOff x="190293" y="1041530"/>
            <a:chExt cx="7312248" cy="2675679"/>
          </a:xfrm>
        </p:grpSpPr>
        <p:grpSp>
          <p:nvGrpSpPr>
            <p:cNvPr id="2" name="Grupo 1"/>
            <p:cNvGrpSpPr/>
            <p:nvPr/>
          </p:nvGrpSpPr>
          <p:grpSpPr>
            <a:xfrm>
              <a:off x="190293" y="1041530"/>
              <a:ext cx="4853128" cy="2675679"/>
              <a:chOff x="190293" y="1041530"/>
              <a:chExt cx="4853128" cy="2675679"/>
            </a:xfrm>
          </p:grpSpPr>
          <p:pic>
            <p:nvPicPr>
              <p:cNvPr id="47108" name="Picture 4" descr="Maurit_Zona Norte_2010_Bloque3D_Canyonlands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58" t="21730" r="-674" b="8678"/>
              <a:stretch>
                <a:fillRect/>
              </a:stretch>
            </p:blipFill>
            <p:spPr bwMode="auto">
              <a:xfrm>
                <a:off x="190293" y="1041530"/>
                <a:ext cx="4853128" cy="26756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12 CuadroTexto"/>
              <p:cNvSpPr txBox="1"/>
              <p:nvPr/>
            </p:nvSpPr>
            <p:spPr>
              <a:xfrm>
                <a:off x="3191943" y="1160916"/>
                <a:ext cx="1728358" cy="52322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2800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Canyons</a:t>
                </a:r>
                <a:endParaRPr lang="fr-FR" sz="28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0" name="9 Rectángulo"/>
            <p:cNvSpPr/>
            <p:nvPr/>
          </p:nvSpPr>
          <p:spPr bwMode="auto">
            <a:xfrm rot="19285428">
              <a:off x="6905641" y="1608948"/>
              <a:ext cx="596900" cy="1633538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grpSp>
        <p:nvGrpSpPr>
          <p:cNvPr id="5" name="Grupo 4"/>
          <p:cNvGrpSpPr/>
          <p:nvPr/>
        </p:nvGrpSpPr>
        <p:grpSpPr>
          <a:xfrm>
            <a:off x="5207124" y="3891518"/>
            <a:ext cx="3081214" cy="2697257"/>
            <a:chOff x="5207124" y="3891518"/>
            <a:chExt cx="3081214" cy="2697257"/>
          </a:xfrm>
        </p:grpSpPr>
        <p:pic>
          <p:nvPicPr>
            <p:cNvPr id="47107" name="Picture 3" descr="MONTAÑA DESDE N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8" t="5202" r="5173" b="6364"/>
            <a:stretch>
              <a:fillRect/>
            </a:stretch>
          </p:blipFill>
          <p:spPr bwMode="auto">
            <a:xfrm>
              <a:off x="5207124" y="4821888"/>
              <a:ext cx="2078557" cy="1766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14 CuadroTexto"/>
            <p:cNvSpPr txBox="1"/>
            <p:nvPr/>
          </p:nvSpPr>
          <p:spPr>
            <a:xfrm>
              <a:off x="5239066" y="3891518"/>
              <a:ext cx="205064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Wolofs </a:t>
              </a:r>
              <a:r>
                <a:rPr lang="fr-FR" sz="2800" dirty="0" err="1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Seamount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1" name="10 Rectángulo"/>
            <p:cNvSpPr/>
            <p:nvPr/>
          </p:nvSpPr>
          <p:spPr bwMode="auto">
            <a:xfrm>
              <a:off x="8101013" y="4676775"/>
              <a:ext cx="187325" cy="2476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-7629" y="-62714"/>
            <a:ext cx="9105071" cy="1116026"/>
            <a:chOff x="-7629" y="-62714"/>
            <a:chExt cx="9105071" cy="1116026"/>
          </a:xfrm>
        </p:grpSpPr>
        <p:sp>
          <p:nvSpPr>
            <p:cNvPr id="25" name="12 Rectángulo"/>
            <p:cNvSpPr/>
            <p:nvPr/>
          </p:nvSpPr>
          <p:spPr>
            <a:xfrm>
              <a:off x="-7629" y="191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grpSp>
          <p:nvGrpSpPr>
            <p:cNvPr id="6" name="Grupo 5"/>
            <p:cNvGrpSpPr/>
            <p:nvPr/>
          </p:nvGrpSpPr>
          <p:grpSpPr>
            <a:xfrm>
              <a:off x="73650" y="-62714"/>
              <a:ext cx="6906105" cy="1116026"/>
              <a:chOff x="73650" y="-62714"/>
              <a:chExt cx="6906105" cy="1116026"/>
            </a:xfrm>
          </p:grpSpPr>
          <p:sp>
            <p:nvSpPr>
              <p:cNvPr id="21" name="6 CuadroTexto"/>
              <p:cNvSpPr txBox="1"/>
              <p:nvPr/>
            </p:nvSpPr>
            <p:spPr>
              <a:xfrm>
                <a:off x="73650" y="-62714"/>
                <a:ext cx="6906105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3">
                  <a:defRPr/>
                </a:pPr>
                <a:r>
                  <a:rPr lang="fr-FR" sz="3600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Localisation</a:t>
                </a:r>
                <a:r>
                  <a:rPr lang="fr-FR" sz="3200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 et caractérisation </a:t>
                </a:r>
                <a:endParaRPr lang="fr-FR" sz="44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9" name="4 Rectángulo"/>
              <p:cNvSpPr/>
              <p:nvPr/>
            </p:nvSpPr>
            <p:spPr>
              <a:xfrm>
                <a:off x="146018" y="530092"/>
                <a:ext cx="4442954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fr-FR" sz="2800" dirty="0" smtClean="0">
                    <a:latin typeface="Century Gothic" panose="020B0502020202020204" pitchFamily="34" charset="0"/>
                  </a:rPr>
                  <a:t>Écosystèmes vulnérables</a:t>
                </a:r>
                <a:endParaRPr lang="fr-FR" sz="2800" dirty="0"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1000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9240" y="0"/>
            <a:ext cx="9105071" cy="989991"/>
            <a:chOff x="38929" y="16417"/>
            <a:chExt cx="9105071" cy="989991"/>
          </a:xfrm>
        </p:grpSpPr>
        <p:sp>
          <p:nvSpPr>
            <p:cNvPr id="3" name="12 Rectángulo"/>
            <p:cNvSpPr/>
            <p:nvPr/>
          </p:nvSpPr>
          <p:spPr>
            <a:xfrm>
              <a:off x="38929" y="16417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5" name="13 CuadroTexto"/>
            <p:cNvSpPr txBox="1"/>
            <p:nvPr/>
          </p:nvSpPr>
          <p:spPr>
            <a:xfrm>
              <a:off x="74425" y="95630"/>
              <a:ext cx="6894836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Barriere de montagnes de coraux</a:t>
              </a:r>
              <a:endParaRPr lang="fr-FR" sz="32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38929" y="773022"/>
            <a:ext cx="9144000" cy="5549477"/>
            <a:chOff x="38929" y="773022"/>
            <a:chExt cx="9144000" cy="5549477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13884" r="19454"/>
            <a:stretch/>
          </p:blipFill>
          <p:spPr>
            <a:xfrm>
              <a:off x="38929" y="773022"/>
              <a:ext cx="9144000" cy="3327178"/>
            </a:xfrm>
            <a:prstGeom prst="rect">
              <a:avLst/>
            </a:prstGeom>
          </p:spPr>
        </p:pic>
        <p:sp>
          <p:nvSpPr>
            <p:cNvPr id="10" name="8 Forma libre"/>
            <p:cNvSpPr/>
            <p:nvPr/>
          </p:nvSpPr>
          <p:spPr bwMode="auto">
            <a:xfrm>
              <a:off x="7892450" y="3169724"/>
              <a:ext cx="376238" cy="3152775"/>
            </a:xfrm>
            <a:custGeom>
              <a:avLst/>
              <a:gdLst>
                <a:gd name="connsiteX0" fmla="*/ 88900 w 520700"/>
                <a:gd name="connsiteY0" fmla="*/ 0 h 3862174"/>
                <a:gd name="connsiteX1" fmla="*/ 127000 w 520700"/>
                <a:gd name="connsiteY1" fmla="*/ 152400 h 3862174"/>
                <a:gd name="connsiteX2" fmla="*/ 241300 w 520700"/>
                <a:gd name="connsiteY2" fmla="*/ 266700 h 3862174"/>
                <a:gd name="connsiteX3" fmla="*/ 342900 w 520700"/>
                <a:gd name="connsiteY3" fmla="*/ 279400 h 3862174"/>
                <a:gd name="connsiteX4" fmla="*/ 381000 w 520700"/>
                <a:gd name="connsiteY4" fmla="*/ 304800 h 3862174"/>
                <a:gd name="connsiteX5" fmla="*/ 444500 w 520700"/>
                <a:gd name="connsiteY5" fmla="*/ 419100 h 3862174"/>
                <a:gd name="connsiteX6" fmla="*/ 457200 w 520700"/>
                <a:gd name="connsiteY6" fmla="*/ 1143000 h 3862174"/>
                <a:gd name="connsiteX7" fmla="*/ 469900 w 520700"/>
                <a:gd name="connsiteY7" fmla="*/ 1181100 h 3862174"/>
                <a:gd name="connsiteX8" fmla="*/ 482600 w 520700"/>
                <a:gd name="connsiteY8" fmla="*/ 1282700 h 3862174"/>
                <a:gd name="connsiteX9" fmla="*/ 508000 w 520700"/>
                <a:gd name="connsiteY9" fmla="*/ 1358900 h 3862174"/>
                <a:gd name="connsiteX10" fmla="*/ 520700 w 520700"/>
                <a:gd name="connsiteY10" fmla="*/ 1397000 h 3862174"/>
                <a:gd name="connsiteX11" fmla="*/ 508000 w 520700"/>
                <a:gd name="connsiteY11" fmla="*/ 1866900 h 3862174"/>
                <a:gd name="connsiteX12" fmla="*/ 495300 w 520700"/>
                <a:gd name="connsiteY12" fmla="*/ 1905000 h 3862174"/>
                <a:gd name="connsiteX13" fmla="*/ 482600 w 520700"/>
                <a:gd name="connsiteY13" fmla="*/ 2006600 h 3862174"/>
                <a:gd name="connsiteX14" fmla="*/ 457200 w 520700"/>
                <a:gd name="connsiteY14" fmla="*/ 2082800 h 3862174"/>
                <a:gd name="connsiteX15" fmla="*/ 419100 w 520700"/>
                <a:gd name="connsiteY15" fmla="*/ 2120900 h 3862174"/>
                <a:gd name="connsiteX16" fmla="*/ 393700 w 520700"/>
                <a:gd name="connsiteY16" fmla="*/ 2159000 h 3862174"/>
                <a:gd name="connsiteX17" fmla="*/ 368300 w 520700"/>
                <a:gd name="connsiteY17" fmla="*/ 2273300 h 3862174"/>
                <a:gd name="connsiteX18" fmla="*/ 330200 w 520700"/>
                <a:gd name="connsiteY18" fmla="*/ 2387600 h 3862174"/>
                <a:gd name="connsiteX19" fmla="*/ 317500 w 520700"/>
                <a:gd name="connsiteY19" fmla="*/ 2438400 h 3862174"/>
                <a:gd name="connsiteX20" fmla="*/ 241300 w 520700"/>
                <a:gd name="connsiteY20" fmla="*/ 2590800 h 3862174"/>
                <a:gd name="connsiteX21" fmla="*/ 203200 w 520700"/>
                <a:gd name="connsiteY21" fmla="*/ 2628900 h 3862174"/>
                <a:gd name="connsiteX22" fmla="*/ 139700 w 520700"/>
                <a:gd name="connsiteY22" fmla="*/ 2743200 h 3862174"/>
                <a:gd name="connsiteX23" fmla="*/ 127000 w 520700"/>
                <a:gd name="connsiteY23" fmla="*/ 3009900 h 3862174"/>
                <a:gd name="connsiteX24" fmla="*/ 101600 w 520700"/>
                <a:gd name="connsiteY24" fmla="*/ 3086100 h 3862174"/>
                <a:gd name="connsiteX25" fmla="*/ 88900 w 520700"/>
                <a:gd name="connsiteY25" fmla="*/ 3632200 h 3862174"/>
                <a:gd name="connsiteX26" fmla="*/ 63500 w 520700"/>
                <a:gd name="connsiteY26" fmla="*/ 3670300 h 3862174"/>
                <a:gd name="connsiteX27" fmla="*/ 25400 w 520700"/>
                <a:gd name="connsiteY27" fmla="*/ 3746500 h 3862174"/>
                <a:gd name="connsiteX28" fmla="*/ 0 w 520700"/>
                <a:gd name="connsiteY28" fmla="*/ 3810000 h 386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700" h="3862174">
                  <a:moveTo>
                    <a:pt x="88900" y="0"/>
                  </a:moveTo>
                  <a:cubicBezTo>
                    <a:pt x="106002" y="102610"/>
                    <a:pt x="93457" y="51771"/>
                    <a:pt x="127000" y="152400"/>
                  </a:cubicBezTo>
                  <a:lnTo>
                    <a:pt x="241300" y="266700"/>
                  </a:lnTo>
                  <a:cubicBezTo>
                    <a:pt x="265434" y="290834"/>
                    <a:pt x="309033" y="275167"/>
                    <a:pt x="342900" y="279400"/>
                  </a:cubicBezTo>
                  <a:cubicBezTo>
                    <a:pt x="355600" y="287867"/>
                    <a:pt x="370949" y="293313"/>
                    <a:pt x="381000" y="304800"/>
                  </a:cubicBezTo>
                  <a:cubicBezTo>
                    <a:pt x="428028" y="358547"/>
                    <a:pt x="427057" y="366771"/>
                    <a:pt x="444500" y="419100"/>
                  </a:cubicBezTo>
                  <a:cubicBezTo>
                    <a:pt x="448733" y="660400"/>
                    <a:pt x="449160" y="901797"/>
                    <a:pt x="457200" y="1143000"/>
                  </a:cubicBezTo>
                  <a:cubicBezTo>
                    <a:pt x="457646" y="1156380"/>
                    <a:pt x="467505" y="1167929"/>
                    <a:pt x="469900" y="1181100"/>
                  </a:cubicBezTo>
                  <a:cubicBezTo>
                    <a:pt x="476005" y="1214680"/>
                    <a:pt x="475449" y="1249327"/>
                    <a:pt x="482600" y="1282700"/>
                  </a:cubicBezTo>
                  <a:cubicBezTo>
                    <a:pt x="488210" y="1308880"/>
                    <a:pt x="499533" y="1333500"/>
                    <a:pt x="508000" y="1358900"/>
                  </a:cubicBezTo>
                  <a:lnTo>
                    <a:pt x="520700" y="1397000"/>
                  </a:lnTo>
                  <a:cubicBezTo>
                    <a:pt x="516467" y="1553633"/>
                    <a:pt x="515825" y="1710405"/>
                    <a:pt x="508000" y="1866900"/>
                  </a:cubicBezTo>
                  <a:cubicBezTo>
                    <a:pt x="507331" y="1880270"/>
                    <a:pt x="497695" y="1891829"/>
                    <a:pt x="495300" y="1905000"/>
                  </a:cubicBezTo>
                  <a:cubicBezTo>
                    <a:pt x="489195" y="1938580"/>
                    <a:pt x="489751" y="1973227"/>
                    <a:pt x="482600" y="2006600"/>
                  </a:cubicBezTo>
                  <a:cubicBezTo>
                    <a:pt x="476990" y="2032780"/>
                    <a:pt x="465667" y="2057400"/>
                    <a:pt x="457200" y="2082800"/>
                  </a:cubicBezTo>
                  <a:cubicBezTo>
                    <a:pt x="451520" y="2099839"/>
                    <a:pt x="430598" y="2107102"/>
                    <a:pt x="419100" y="2120900"/>
                  </a:cubicBezTo>
                  <a:cubicBezTo>
                    <a:pt x="409329" y="2132626"/>
                    <a:pt x="400526" y="2145348"/>
                    <a:pt x="393700" y="2159000"/>
                  </a:cubicBezTo>
                  <a:cubicBezTo>
                    <a:pt x="375532" y="2195336"/>
                    <a:pt x="378055" y="2234278"/>
                    <a:pt x="368300" y="2273300"/>
                  </a:cubicBezTo>
                  <a:lnTo>
                    <a:pt x="330200" y="2387600"/>
                  </a:lnTo>
                  <a:cubicBezTo>
                    <a:pt x="324680" y="2404159"/>
                    <a:pt x="325306" y="2422788"/>
                    <a:pt x="317500" y="2438400"/>
                  </a:cubicBezTo>
                  <a:cubicBezTo>
                    <a:pt x="219023" y="2635355"/>
                    <a:pt x="305144" y="2399269"/>
                    <a:pt x="241300" y="2590800"/>
                  </a:cubicBezTo>
                  <a:cubicBezTo>
                    <a:pt x="235620" y="2607839"/>
                    <a:pt x="214227" y="2614723"/>
                    <a:pt x="203200" y="2628900"/>
                  </a:cubicBezTo>
                  <a:cubicBezTo>
                    <a:pt x="152252" y="2694404"/>
                    <a:pt x="158862" y="2685715"/>
                    <a:pt x="139700" y="2743200"/>
                  </a:cubicBezTo>
                  <a:cubicBezTo>
                    <a:pt x="135467" y="2832100"/>
                    <a:pt x="136828" y="2921444"/>
                    <a:pt x="127000" y="3009900"/>
                  </a:cubicBezTo>
                  <a:cubicBezTo>
                    <a:pt x="124043" y="3036510"/>
                    <a:pt x="101600" y="3086100"/>
                    <a:pt x="101600" y="3086100"/>
                  </a:cubicBezTo>
                  <a:cubicBezTo>
                    <a:pt x="97367" y="3268133"/>
                    <a:pt x="100750" y="3450503"/>
                    <a:pt x="88900" y="3632200"/>
                  </a:cubicBezTo>
                  <a:cubicBezTo>
                    <a:pt x="87907" y="3647431"/>
                    <a:pt x="70326" y="3656648"/>
                    <a:pt x="63500" y="3670300"/>
                  </a:cubicBezTo>
                  <a:cubicBezTo>
                    <a:pt x="10920" y="3775460"/>
                    <a:pt x="98193" y="3637311"/>
                    <a:pt x="25400" y="3746500"/>
                  </a:cubicBezTo>
                  <a:cubicBezTo>
                    <a:pt x="11361" y="3844771"/>
                    <a:pt x="26087" y="3862174"/>
                    <a:pt x="0" y="3810000"/>
                  </a:cubicBezTo>
                </a:path>
              </a:pathLst>
            </a:cu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sp>
        <p:nvSpPr>
          <p:cNvPr id="13" name="9 Rectángulo"/>
          <p:cNvSpPr/>
          <p:nvPr/>
        </p:nvSpPr>
        <p:spPr>
          <a:xfrm>
            <a:off x="119324" y="934408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Découverte pendant les prospections pétrolières (Colman et al., 2005) </a:t>
            </a:r>
            <a:endParaRPr lang="fr-FR" sz="2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7" name="9 Rectángulo"/>
          <p:cNvSpPr/>
          <p:nvPr/>
        </p:nvSpPr>
        <p:spPr>
          <a:xfrm>
            <a:off x="337215" y="4398560"/>
            <a:ext cx="3319358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800" b="1" dirty="0" smtClean="0">
                <a:latin typeface="Century Gothic" panose="020B0502020202020204" pitchFamily="34" charset="0"/>
              </a:rPr>
              <a:t>Barrière</a:t>
            </a:r>
            <a:endParaRPr lang="fr-FR" b="1" dirty="0" smtClean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fr-FR" sz="1600" b="1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&gt; 500 km longueur</a:t>
            </a:r>
            <a:endParaRPr lang="fr-FR" sz="1100" dirty="0" smtClean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fr-FR" sz="12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1700 m large</a:t>
            </a:r>
          </a:p>
        </p:txBody>
      </p:sp>
      <p:pic>
        <p:nvPicPr>
          <p:cNvPr id="11" name="Picture 7" descr="C:\Documents and Settings\aramos.VIGO\Oracle Jar Cache\Mis documentos\Dropbox\Monografia Mauritania\Monografía Mauritania ficheros generales\Mapas\Draga roca\Redimensionamiento de MAULIB_BAS rocaA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2" t="2854" r="3129" b="2958"/>
          <a:stretch>
            <a:fillRect/>
          </a:stretch>
        </p:blipFill>
        <p:spPr bwMode="auto">
          <a:xfrm>
            <a:off x="5630104" y="1087438"/>
            <a:ext cx="3552825" cy="5332412"/>
          </a:xfrm>
          <a:prstGeom prst="rect">
            <a:avLst/>
          </a:prstGeom>
          <a:noFill/>
        </p:spPr>
      </p:pic>
      <p:sp>
        <p:nvSpPr>
          <p:cNvPr id="14" name="9 Rectángulo"/>
          <p:cNvSpPr/>
          <p:nvPr/>
        </p:nvSpPr>
        <p:spPr>
          <a:xfrm>
            <a:off x="3749061" y="4450721"/>
            <a:ext cx="269560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800" b="1" dirty="0" smtClean="0">
                <a:latin typeface="Century Gothic" panose="020B0502020202020204" pitchFamily="34" charset="0"/>
              </a:rPr>
              <a:t>Mounds</a:t>
            </a:r>
            <a:endParaRPr lang="fr-FR" sz="2000" b="1" dirty="0" smtClean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fr-FR" b="1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100 m hauteur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07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7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16417"/>
            <a:ext cx="9144000" cy="989991"/>
            <a:chOff x="0" y="16417"/>
            <a:chExt cx="9144000" cy="989991"/>
          </a:xfrm>
        </p:grpSpPr>
        <p:sp>
          <p:nvSpPr>
            <p:cNvPr id="3" name="12 Rectángulo"/>
            <p:cNvSpPr/>
            <p:nvPr/>
          </p:nvSpPr>
          <p:spPr>
            <a:xfrm>
              <a:off x="38929" y="16417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" name="13 CuadroTexto"/>
            <p:cNvSpPr txBox="1"/>
            <p:nvPr/>
          </p:nvSpPr>
          <p:spPr>
            <a:xfrm>
              <a:off x="0" y="39797"/>
              <a:ext cx="613341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Barriere de montagnes de coraux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Grupo 4"/>
          <p:cNvGrpSpPr>
            <a:grpSpLocks noChangeAspect="1"/>
          </p:cNvGrpSpPr>
          <p:nvPr/>
        </p:nvGrpSpPr>
        <p:grpSpPr>
          <a:xfrm>
            <a:off x="7108000" y="1041278"/>
            <a:ext cx="2006096" cy="3010937"/>
            <a:chOff x="5387975" y="1087438"/>
            <a:chExt cx="3552825" cy="5332412"/>
          </a:xfrm>
        </p:grpSpPr>
        <p:pic>
          <p:nvPicPr>
            <p:cNvPr id="6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387975" y="1087438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7" name="8 Forma libre"/>
            <p:cNvSpPr/>
            <p:nvPr/>
          </p:nvSpPr>
          <p:spPr bwMode="auto">
            <a:xfrm>
              <a:off x="7650321" y="3169724"/>
              <a:ext cx="376238" cy="3152775"/>
            </a:xfrm>
            <a:custGeom>
              <a:avLst/>
              <a:gdLst>
                <a:gd name="connsiteX0" fmla="*/ 88900 w 520700"/>
                <a:gd name="connsiteY0" fmla="*/ 0 h 3862174"/>
                <a:gd name="connsiteX1" fmla="*/ 127000 w 520700"/>
                <a:gd name="connsiteY1" fmla="*/ 152400 h 3862174"/>
                <a:gd name="connsiteX2" fmla="*/ 241300 w 520700"/>
                <a:gd name="connsiteY2" fmla="*/ 266700 h 3862174"/>
                <a:gd name="connsiteX3" fmla="*/ 342900 w 520700"/>
                <a:gd name="connsiteY3" fmla="*/ 279400 h 3862174"/>
                <a:gd name="connsiteX4" fmla="*/ 381000 w 520700"/>
                <a:gd name="connsiteY4" fmla="*/ 304800 h 3862174"/>
                <a:gd name="connsiteX5" fmla="*/ 444500 w 520700"/>
                <a:gd name="connsiteY5" fmla="*/ 419100 h 3862174"/>
                <a:gd name="connsiteX6" fmla="*/ 457200 w 520700"/>
                <a:gd name="connsiteY6" fmla="*/ 1143000 h 3862174"/>
                <a:gd name="connsiteX7" fmla="*/ 469900 w 520700"/>
                <a:gd name="connsiteY7" fmla="*/ 1181100 h 3862174"/>
                <a:gd name="connsiteX8" fmla="*/ 482600 w 520700"/>
                <a:gd name="connsiteY8" fmla="*/ 1282700 h 3862174"/>
                <a:gd name="connsiteX9" fmla="*/ 508000 w 520700"/>
                <a:gd name="connsiteY9" fmla="*/ 1358900 h 3862174"/>
                <a:gd name="connsiteX10" fmla="*/ 520700 w 520700"/>
                <a:gd name="connsiteY10" fmla="*/ 1397000 h 3862174"/>
                <a:gd name="connsiteX11" fmla="*/ 508000 w 520700"/>
                <a:gd name="connsiteY11" fmla="*/ 1866900 h 3862174"/>
                <a:gd name="connsiteX12" fmla="*/ 495300 w 520700"/>
                <a:gd name="connsiteY12" fmla="*/ 1905000 h 3862174"/>
                <a:gd name="connsiteX13" fmla="*/ 482600 w 520700"/>
                <a:gd name="connsiteY13" fmla="*/ 2006600 h 3862174"/>
                <a:gd name="connsiteX14" fmla="*/ 457200 w 520700"/>
                <a:gd name="connsiteY14" fmla="*/ 2082800 h 3862174"/>
                <a:gd name="connsiteX15" fmla="*/ 419100 w 520700"/>
                <a:gd name="connsiteY15" fmla="*/ 2120900 h 3862174"/>
                <a:gd name="connsiteX16" fmla="*/ 393700 w 520700"/>
                <a:gd name="connsiteY16" fmla="*/ 2159000 h 3862174"/>
                <a:gd name="connsiteX17" fmla="*/ 368300 w 520700"/>
                <a:gd name="connsiteY17" fmla="*/ 2273300 h 3862174"/>
                <a:gd name="connsiteX18" fmla="*/ 330200 w 520700"/>
                <a:gd name="connsiteY18" fmla="*/ 2387600 h 3862174"/>
                <a:gd name="connsiteX19" fmla="*/ 317500 w 520700"/>
                <a:gd name="connsiteY19" fmla="*/ 2438400 h 3862174"/>
                <a:gd name="connsiteX20" fmla="*/ 241300 w 520700"/>
                <a:gd name="connsiteY20" fmla="*/ 2590800 h 3862174"/>
                <a:gd name="connsiteX21" fmla="*/ 203200 w 520700"/>
                <a:gd name="connsiteY21" fmla="*/ 2628900 h 3862174"/>
                <a:gd name="connsiteX22" fmla="*/ 139700 w 520700"/>
                <a:gd name="connsiteY22" fmla="*/ 2743200 h 3862174"/>
                <a:gd name="connsiteX23" fmla="*/ 127000 w 520700"/>
                <a:gd name="connsiteY23" fmla="*/ 3009900 h 3862174"/>
                <a:gd name="connsiteX24" fmla="*/ 101600 w 520700"/>
                <a:gd name="connsiteY24" fmla="*/ 3086100 h 3862174"/>
                <a:gd name="connsiteX25" fmla="*/ 88900 w 520700"/>
                <a:gd name="connsiteY25" fmla="*/ 3632200 h 3862174"/>
                <a:gd name="connsiteX26" fmla="*/ 63500 w 520700"/>
                <a:gd name="connsiteY26" fmla="*/ 3670300 h 3862174"/>
                <a:gd name="connsiteX27" fmla="*/ 25400 w 520700"/>
                <a:gd name="connsiteY27" fmla="*/ 3746500 h 3862174"/>
                <a:gd name="connsiteX28" fmla="*/ 0 w 520700"/>
                <a:gd name="connsiteY28" fmla="*/ 3810000 h 386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700" h="3862174">
                  <a:moveTo>
                    <a:pt x="88900" y="0"/>
                  </a:moveTo>
                  <a:cubicBezTo>
                    <a:pt x="106002" y="102610"/>
                    <a:pt x="93457" y="51771"/>
                    <a:pt x="127000" y="152400"/>
                  </a:cubicBezTo>
                  <a:lnTo>
                    <a:pt x="241300" y="266700"/>
                  </a:lnTo>
                  <a:cubicBezTo>
                    <a:pt x="265434" y="290834"/>
                    <a:pt x="309033" y="275167"/>
                    <a:pt x="342900" y="279400"/>
                  </a:cubicBezTo>
                  <a:cubicBezTo>
                    <a:pt x="355600" y="287867"/>
                    <a:pt x="370949" y="293313"/>
                    <a:pt x="381000" y="304800"/>
                  </a:cubicBezTo>
                  <a:cubicBezTo>
                    <a:pt x="428028" y="358547"/>
                    <a:pt x="427057" y="366771"/>
                    <a:pt x="444500" y="419100"/>
                  </a:cubicBezTo>
                  <a:cubicBezTo>
                    <a:pt x="448733" y="660400"/>
                    <a:pt x="449160" y="901797"/>
                    <a:pt x="457200" y="1143000"/>
                  </a:cubicBezTo>
                  <a:cubicBezTo>
                    <a:pt x="457646" y="1156380"/>
                    <a:pt x="467505" y="1167929"/>
                    <a:pt x="469900" y="1181100"/>
                  </a:cubicBezTo>
                  <a:cubicBezTo>
                    <a:pt x="476005" y="1214680"/>
                    <a:pt x="475449" y="1249327"/>
                    <a:pt x="482600" y="1282700"/>
                  </a:cubicBezTo>
                  <a:cubicBezTo>
                    <a:pt x="488210" y="1308880"/>
                    <a:pt x="499533" y="1333500"/>
                    <a:pt x="508000" y="1358900"/>
                  </a:cubicBezTo>
                  <a:lnTo>
                    <a:pt x="520700" y="1397000"/>
                  </a:lnTo>
                  <a:cubicBezTo>
                    <a:pt x="516467" y="1553633"/>
                    <a:pt x="515825" y="1710405"/>
                    <a:pt x="508000" y="1866900"/>
                  </a:cubicBezTo>
                  <a:cubicBezTo>
                    <a:pt x="507331" y="1880270"/>
                    <a:pt x="497695" y="1891829"/>
                    <a:pt x="495300" y="1905000"/>
                  </a:cubicBezTo>
                  <a:cubicBezTo>
                    <a:pt x="489195" y="1938580"/>
                    <a:pt x="489751" y="1973227"/>
                    <a:pt x="482600" y="2006600"/>
                  </a:cubicBezTo>
                  <a:cubicBezTo>
                    <a:pt x="476990" y="2032780"/>
                    <a:pt x="465667" y="2057400"/>
                    <a:pt x="457200" y="2082800"/>
                  </a:cubicBezTo>
                  <a:cubicBezTo>
                    <a:pt x="451520" y="2099839"/>
                    <a:pt x="430598" y="2107102"/>
                    <a:pt x="419100" y="2120900"/>
                  </a:cubicBezTo>
                  <a:cubicBezTo>
                    <a:pt x="409329" y="2132626"/>
                    <a:pt x="400526" y="2145348"/>
                    <a:pt x="393700" y="2159000"/>
                  </a:cubicBezTo>
                  <a:cubicBezTo>
                    <a:pt x="375532" y="2195336"/>
                    <a:pt x="378055" y="2234278"/>
                    <a:pt x="368300" y="2273300"/>
                  </a:cubicBezTo>
                  <a:lnTo>
                    <a:pt x="330200" y="2387600"/>
                  </a:lnTo>
                  <a:cubicBezTo>
                    <a:pt x="324680" y="2404159"/>
                    <a:pt x="325306" y="2422788"/>
                    <a:pt x="317500" y="2438400"/>
                  </a:cubicBezTo>
                  <a:cubicBezTo>
                    <a:pt x="219023" y="2635355"/>
                    <a:pt x="305144" y="2399269"/>
                    <a:pt x="241300" y="2590800"/>
                  </a:cubicBezTo>
                  <a:cubicBezTo>
                    <a:pt x="235620" y="2607839"/>
                    <a:pt x="214227" y="2614723"/>
                    <a:pt x="203200" y="2628900"/>
                  </a:cubicBezTo>
                  <a:cubicBezTo>
                    <a:pt x="152252" y="2694404"/>
                    <a:pt x="158862" y="2685715"/>
                    <a:pt x="139700" y="2743200"/>
                  </a:cubicBezTo>
                  <a:cubicBezTo>
                    <a:pt x="135467" y="2832100"/>
                    <a:pt x="136828" y="2921444"/>
                    <a:pt x="127000" y="3009900"/>
                  </a:cubicBezTo>
                  <a:cubicBezTo>
                    <a:pt x="124043" y="3036510"/>
                    <a:pt x="101600" y="3086100"/>
                    <a:pt x="101600" y="3086100"/>
                  </a:cubicBezTo>
                  <a:cubicBezTo>
                    <a:pt x="97367" y="3268133"/>
                    <a:pt x="100750" y="3450503"/>
                    <a:pt x="88900" y="3632200"/>
                  </a:cubicBezTo>
                  <a:cubicBezTo>
                    <a:pt x="87907" y="3647431"/>
                    <a:pt x="70326" y="3656648"/>
                    <a:pt x="63500" y="3670300"/>
                  </a:cubicBezTo>
                  <a:cubicBezTo>
                    <a:pt x="10920" y="3775460"/>
                    <a:pt x="98193" y="3637311"/>
                    <a:pt x="25400" y="3746500"/>
                  </a:cubicBezTo>
                  <a:cubicBezTo>
                    <a:pt x="11361" y="3844771"/>
                    <a:pt x="26087" y="3862174"/>
                    <a:pt x="0" y="3810000"/>
                  </a:cubicBezTo>
                </a:path>
              </a:pathLst>
            </a:cu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7" y="-17282"/>
            <a:ext cx="9116449" cy="6835201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16"/>
            <a:ext cx="9178156" cy="688146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2" y="9689"/>
            <a:ext cx="9187128" cy="688819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9" y="0"/>
            <a:ext cx="9129372" cy="6844890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165" y="-1"/>
            <a:ext cx="9150635" cy="6860832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0" y="-37053"/>
            <a:ext cx="9249470" cy="6934936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" y="-52993"/>
            <a:ext cx="9270730" cy="6950876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5" y="-37053"/>
            <a:ext cx="9249472" cy="6934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173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38929" y="16417"/>
            <a:ext cx="9105071" cy="989991"/>
            <a:chOff x="38929" y="16417"/>
            <a:chExt cx="9105071" cy="989991"/>
          </a:xfrm>
        </p:grpSpPr>
        <p:sp>
          <p:nvSpPr>
            <p:cNvPr id="5" name="12 Rectángulo"/>
            <p:cNvSpPr/>
            <p:nvPr/>
          </p:nvSpPr>
          <p:spPr>
            <a:xfrm>
              <a:off x="38929" y="16417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6" name="13 CuadroTexto"/>
            <p:cNvSpPr txBox="1"/>
            <p:nvPr/>
          </p:nvSpPr>
          <p:spPr>
            <a:xfrm>
              <a:off x="116187" y="133812"/>
              <a:ext cx="4451860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Systèmes de canyons</a:t>
              </a:r>
              <a:endParaRPr lang="fr-FR" sz="32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32229" y="1006406"/>
            <a:ext cx="9071636" cy="3384376"/>
            <a:chOff x="32229" y="1006406"/>
            <a:chExt cx="9071636" cy="338437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13" t="5088" r="9838"/>
            <a:stretch/>
          </p:blipFill>
          <p:spPr>
            <a:xfrm>
              <a:off x="32229" y="1006406"/>
              <a:ext cx="9071636" cy="3384376"/>
            </a:xfrm>
            <a:prstGeom prst="rect">
              <a:avLst/>
            </a:prstGeom>
          </p:spPr>
        </p:pic>
        <p:sp>
          <p:nvSpPr>
            <p:cNvPr id="10" name="9 Rectángulo"/>
            <p:cNvSpPr/>
            <p:nvPr/>
          </p:nvSpPr>
          <p:spPr bwMode="auto">
            <a:xfrm rot="19285428">
              <a:off x="7079467" y="1621515"/>
              <a:ext cx="596900" cy="1633538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sp>
        <p:nvSpPr>
          <p:cNvPr id="13" name="9 Rectángulo"/>
          <p:cNvSpPr/>
          <p:nvPr/>
        </p:nvSpPr>
        <p:spPr>
          <a:xfrm>
            <a:off x="179512" y="1087438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Canyon de </a:t>
            </a:r>
            <a:r>
              <a:rPr lang="fr-FR" sz="2000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Timiris</a:t>
            </a:r>
            <a:r>
              <a:rPr lang="fr-FR" sz="20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étudié par </a:t>
            </a:r>
            <a:r>
              <a:rPr lang="fr-FR" sz="2000" dirty="0" err="1" smtClean="0">
                <a:solidFill>
                  <a:srgbClr val="002060"/>
                </a:solidFill>
                <a:latin typeface="Century Gothic" panose="020B0502020202020204" pitchFamily="34" charset="0"/>
              </a:rPr>
              <a:t>Krastel</a:t>
            </a:r>
            <a:r>
              <a:rPr lang="fr-FR" sz="2000" dirty="0" smtClean="0">
                <a:solidFill>
                  <a:srgbClr val="002060"/>
                </a:solidFill>
                <a:latin typeface="Century Gothic" panose="020B0502020202020204" pitchFamily="34" charset="0"/>
              </a:rPr>
              <a:t> et al. (2004) </a:t>
            </a:r>
            <a:endParaRPr lang="fr-FR" sz="2000" dirty="0">
              <a:solidFill>
                <a:srgbClr val="002060"/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9 Rectángulo"/>
          <p:cNvSpPr/>
          <p:nvPr/>
        </p:nvSpPr>
        <p:spPr>
          <a:xfrm>
            <a:off x="179512" y="4719051"/>
            <a:ext cx="302433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800" dirty="0" smtClean="0">
                <a:latin typeface="Century Gothic" panose="020B0502020202020204" pitchFamily="34" charset="0"/>
              </a:rPr>
              <a:t>29 canyons (70)</a:t>
            </a:r>
          </a:p>
          <a:p>
            <a:pPr eaLnBrk="1" hangingPunct="1">
              <a:defRPr/>
            </a:pPr>
            <a:endParaRPr lang="fr-FR" sz="1200" dirty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fr-FR" sz="2800" dirty="0" smtClean="0">
                <a:latin typeface="Century Gothic" panose="020B0502020202020204" pitchFamily="34" charset="0"/>
              </a:rPr>
              <a:t>4 complexes</a:t>
            </a:r>
          </a:p>
          <a:p>
            <a:pPr eaLnBrk="1" hangingPunct="1">
              <a:defRPr/>
            </a:pPr>
            <a:endParaRPr lang="fr-FR" sz="1200" dirty="0">
              <a:latin typeface="Century Gothic" panose="020B0502020202020204" pitchFamily="34" charset="0"/>
            </a:endParaRPr>
          </a:p>
        </p:txBody>
      </p:sp>
      <p:pic>
        <p:nvPicPr>
          <p:cNvPr id="7" name="Picture 7" descr="C:\Documents and Settings\aramos.VIGO\Oracle Jar Cache\Mis documentos\Dropbox\Monografia Mauritania\Monografía Mauritania ficheros generales\Mapas\Draga roca\Redimensionamiento de MAULIB_BAS rocaA4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2" t="2854" r="3129" b="2958"/>
          <a:stretch>
            <a:fillRect/>
          </a:stretch>
        </p:blipFill>
        <p:spPr bwMode="auto">
          <a:xfrm>
            <a:off x="5551040" y="1118619"/>
            <a:ext cx="3552825" cy="5332412"/>
          </a:xfrm>
          <a:prstGeom prst="rect">
            <a:avLst/>
          </a:prstGeom>
          <a:noFill/>
        </p:spPr>
      </p:pic>
      <p:sp>
        <p:nvSpPr>
          <p:cNvPr id="11" name="9 Rectángulo"/>
          <p:cNvSpPr/>
          <p:nvPr/>
        </p:nvSpPr>
        <p:spPr>
          <a:xfrm>
            <a:off x="3534816" y="4719051"/>
            <a:ext cx="390497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800" dirty="0" smtClean="0">
                <a:latin typeface="Century Gothic" panose="020B0502020202020204" pitchFamily="34" charset="0"/>
              </a:rPr>
              <a:t>700 m de profondeur</a:t>
            </a:r>
          </a:p>
          <a:p>
            <a:pPr eaLnBrk="1" hangingPunct="1">
              <a:defRPr/>
            </a:pPr>
            <a:endParaRPr lang="fr-FR" sz="1400" dirty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r>
              <a:rPr lang="fr-FR" sz="2800" dirty="0" smtClean="0">
                <a:latin typeface="Century Gothic" panose="020B0502020202020204" pitchFamily="34" charset="0"/>
              </a:rPr>
              <a:t>70 km longueur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12" name="CuadroTexto 11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3242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/>
          <p:cNvGrpSpPr/>
          <p:nvPr/>
        </p:nvGrpSpPr>
        <p:grpSpPr>
          <a:xfrm>
            <a:off x="38929" y="16417"/>
            <a:ext cx="9105071" cy="989991"/>
            <a:chOff x="38929" y="16417"/>
            <a:chExt cx="9105071" cy="989991"/>
          </a:xfrm>
        </p:grpSpPr>
        <p:sp>
          <p:nvSpPr>
            <p:cNvPr id="23" name="12 Rectángulo"/>
            <p:cNvSpPr/>
            <p:nvPr/>
          </p:nvSpPr>
          <p:spPr>
            <a:xfrm>
              <a:off x="38929" y="16417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" name="13 CuadroTexto"/>
            <p:cNvSpPr txBox="1"/>
            <p:nvPr/>
          </p:nvSpPr>
          <p:spPr>
            <a:xfrm>
              <a:off x="116187" y="133812"/>
              <a:ext cx="4451860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Systèmes de canyons</a:t>
              </a:r>
              <a:endParaRPr lang="fr-FR" sz="32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5" name="Grupo 24"/>
          <p:cNvGrpSpPr>
            <a:grpSpLocks noChangeAspect="1"/>
          </p:cNvGrpSpPr>
          <p:nvPr/>
        </p:nvGrpSpPr>
        <p:grpSpPr>
          <a:xfrm>
            <a:off x="7204423" y="1006408"/>
            <a:ext cx="1939577" cy="2911099"/>
            <a:chOff x="5387975" y="1087438"/>
            <a:chExt cx="3552825" cy="5332412"/>
          </a:xfrm>
        </p:grpSpPr>
        <p:pic>
          <p:nvPicPr>
            <p:cNvPr id="26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387975" y="1087438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27" name="9 Rectángulo"/>
            <p:cNvSpPr/>
            <p:nvPr/>
          </p:nvSpPr>
          <p:spPr bwMode="auto">
            <a:xfrm rot="19285428">
              <a:off x="6916402" y="1590334"/>
              <a:ext cx="596900" cy="1633538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pic>
        <p:nvPicPr>
          <p:cNvPr id="29" name="Imagen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10" y="-1"/>
            <a:ext cx="9163309" cy="6870335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311" y="43651"/>
            <a:ext cx="9144000" cy="6855858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pic>
        <p:nvPicPr>
          <p:cNvPr id="33" name="Imagen 3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  <p:pic>
        <p:nvPicPr>
          <p:cNvPr id="34" name="Imagen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1"/>
            <a:ext cx="9144000" cy="6855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3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7" descr="C:\Documents and Settings\aramos.VIGO\Oracle Jar Cache\Mis documentos\Dropbox\Monografia Mauritania\Monografía Mauritania ficheros generales\Mapas\Draga roca\Redimensionamiento de MAULIB_BAS rocaA4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072" t="2854" r="3129" b="2958"/>
          <a:stretch>
            <a:fillRect/>
          </a:stretch>
        </p:blipFill>
        <p:spPr bwMode="auto">
          <a:xfrm>
            <a:off x="5412074" y="1209683"/>
            <a:ext cx="3552825" cy="5332412"/>
          </a:xfrm>
          <a:prstGeom prst="rect">
            <a:avLst/>
          </a:prstGeom>
          <a:noFill/>
        </p:spPr>
      </p:pic>
      <p:grpSp>
        <p:nvGrpSpPr>
          <p:cNvPr id="4" name="Grupo 3"/>
          <p:cNvGrpSpPr/>
          <p:nvPr/>
        </p:nvGrpSpPr>
        <p:grpSpPr>
          <a:xfrm>
            <a:off x="38929" y="1006408"/>
            <a:ext cx="9105071" cy="4040262"/>
            <a:chOff x="38929" y="1006408"/>
            <a:chExt cx="9105071" cy="4040262"/>
          </a:xfrm>
        </p:grpSpPr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12" t="37779" r="28989"/>
            <a:stretch/>
          </p:blipFill>
          <p:spPr>
            <a:xfrm>
              <a:off x="38929" y="1006408"/>
              <a:ext cx="9105071" cy="2859938"/>
            </a:xfrm>
            <a:prstGeom prst="rect">
              <a:avLst/>
            </a:prstGeom>
          </p:spPr>
        </p:pic>
        <p:sp>
          <p:nvSpPr>
            <p:cNvPr id="7" name="10 Rectángulo"/>
            <p:cNvSpPr/>
            <p:nvPr/>
          </p:nvSpPr>
          <p:spPr bwMode="auto">
            <a:xfrm>
              <a:off x="8125112" y="4799020"/>
              <a:ext cx="187325" cy="2476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-12776" y="16417"/>
            <a:ext cx="9156776" cy="989991"/>
            <a:chOff x="-12776" y="16417"/>
            <a:chExt cx="9156776" cy="989991"/>
          </a:xfrm>
        </p:grpSpPr>
        <p:sp>
          <p:nvSpPr>
            <p:cNvPr id="10" name="12 Rectángulo"/>
            <p:cNvSpPr/>
            <p:nvPr/>
          </p:nvSpPr>
          <p:spPr>
            <a:xfrm>
              <a:off x="38929" y="16417"/>
              <a:ext cx="9105071" cy="98999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1" name="13 CuadroTexto"/>
            <p:cNvSpPr txBox="1"/>
            <p:nvPr/>
          </p:nvSpPr>
          <p:spPr>
            <a:xfrm>
              <a:off x="-12776" y="200293"/>
              <a:ext cx="7000634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Montagne sous-marine des Wolofs</a:t>
              </a:r>
              <a:endParaRPr lang="fr-FR" sz="32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2" name="9 Rectángulo"/>
          <p:cNvSpPr/>
          <p:nvPr/>
        </p:nvSpPr>
        <p:spPr>
          <a:xfrm>
            <a:off x="193172" y="1043637"/>
            <a:ext cx="50405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Découverte pendant les campagnes </a:t>
            </a:r>
            <a:r>
              <a:rPr lang="fr-FR" sz="2000" b="1" i="1" dirty="0" err="1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Maurit</a:t>
            </a:r>
            <a:r>
              <a:rPr lang="fr-FR" sz="2000" b="1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 (Sanz et al., sous presse) </a:t>
            </a:r>
            <a:endParaRPr lang="fr-FR" sz="2000" b="1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4" name="9 Rectángulo"/>
          <p:cNvSpPr/>
          <p:nvPr/>
        </p:nvSpPr>
        <p:spPr>
          <a:xfrm>
            <a:off x="337215" y="4398560"/>
            <a:ext cx="3319358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Petite montagne</a:t>
            </a:r>
          </a:p>
          <a:p>
            <a:pPr eaLnBrk="1" hangingPunct="1">
              <a:defRPr/>
            </a:pPr>
            <a:endParaRPr lang="fr-FR" sz="24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Dôme saline</a:t>
            </a:r>
          </a:p>
          <a:p>
            <a:pPr eaLnBrk="1" hangingPunct="1">
              <a:defRPr/>
            </a:pPr>
            <a:endParaRPr lang="fr-FR" sz="24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400 m profondeur</a:t>
            </a:r>
            <a:endParaRPr lang="fr-FR" sz="1200" dirty="0" smtClean="0">
              <a:latin typeface="Century Gothic" panose="020B0502020202020204" pitchFamily="34" charset="0"/>
            </a:endParaRPr>
          </a:p>
        </p:txBody>
      </p:sp>
      <p:sp>
        <p:nvSpPr>
          <p:cNvPr id="15" name="9 Rectángulo"/>
          <p:cNvSpPr/>
          <p:nvPr/>
        </p:nvSpPr>
        <p:spPr>
          <a:xfrm>
            <a:off x="3749061" y="4450721"/>
            <a:ext cx="31271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>
              <a:buFont typeface="Wingdings" panose="05000000000000000000" pitchFamily="2" charset="2"/>
              <a:buChar char="§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Indépendante </a:t>
            </a:r>
            <a:r>
              <a:rPr lang="fr-FR" sz="2400" dirty="0">
                <a:latin typeface="Century Gothic" panose="020B0502020202020204" pitchFamily="34" charset="0"/>
              </a:rPr>
              <a:t>de la barrière</a:t>
            </a:r>
          </a:p>
          <a:p>
            <a:pPr eaLnBrk="1" hangingPunct="1">
              <a:defRPr/>
            </a:pPr>
            <a:endParaRPr lang="fr-FR" b="1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Wingdings" panose="05000000000000000000" pitchFamily="2" charset="2"/>
              <a:buChar char="§"/>
              <a:defRPr/>
            </a:pPr>
            <a:r>
              <a:rPr lang="fr-FR" sz="2400" dirty="0">
                <a:latin typeface="Century Gothic" panose="020B0502020202020204" pitchFamily="34" charset="0"/>
              </a:rPr>
              <a:t>2</a:t>
            </a:r>
            <a:r>
              <a:rPr lang="fr-FR" sz="2400" dirty="0" smtClean="0">
                <a:latin typeface="Century Gothic" panose="020B0502020202020204" pitchFamily="34" charset="0"/>
              </a:rPr>
              <a:t>00 m hauteur</a:t>
            </a:r>
            <a:endParaRPr lang="fr-FR" sz="2400" dirty="0">
              <a:latin typeface="Century Gothic" panose="020B0502020202020204" pitchFamily="34" charset="0"/>
            </a:endParaRPr>
          </a:p>
        </p:txBody>
      </p:sp>
      <p:sp>
        <p:nvSpPr>
          <p:cNvPr id="13" name="CuadroTexto 12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249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>
            <a:grpSpLocks noChangeAspect="1"/>
          </p:cNvGrpSpPr>
          <p:nvPr/>
        </p:nvGrpSpPr>
        <p:grpSpPr>
          <a:xfrm>
            <a:off x="7025617" y="1071601"/>
            <a:ext cx="2135833" cy="3205658"/>
            <a:chOff x="5387975" y="1087438"/>
            <a:chExt cx="3552825" cy="5332412"/>
          </a:xfrm>
        </p:grpSpPr>
        <p:pic>
          <p:nvPicPr>
            <p:cNvPr id="3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387975" y="1087438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4" name="10 Rectángulo"/>
            <p:cNvSpPr/>
            <p:nvPr/>
          </p:nvSpPr>
          <p:spPr bwMode="auto">
            <a:xfrm>
              <a:off x="8101013" y="4676775"/>
              <a:ext cx="187325" cy="2476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grpSp>
        <p:nvGrpSpPr>
          <p:cNvPr id="7" name="Grupo 6"/>
          <p:cNvGrpSpPr/>
          <p:nvPr/>
        </p:nvGrpSpPr>
        <p:grpSpPr>
          <a:xfrm>
            <a:off x="0" y="16417"/>
            <a:ext cx="9144000" cy="6508927"/>
            <a:chOff x="0" y="16417"/>
            <a:chExt cx="9144000" cy="6508927"/>
          </a:xfrm>
        </p:grpSpPr>
        <p:pic>
          <p:nvPicPr>
            <p:cNvPr id="22" name="Picture 3" descr="G:\Fotos África\Maurit-1011\Por lance Maurit-1011\DR15 Montaña\Redimensionamiento de PC107269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280" y="1192155"/>
              <a:ext cx="3994322" cy="2909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upo 14"/>
            <p:cNvGrpSpPr/>
            <p:nvPr/>
          </p:nvGrpSpPr>
          <p:grpSpPr>
            <a:xfrm>
              <a:off x="0" y="16417"/>
              <a:ext cx="9144000" cy="872853"/>
              <a:chOff x="0" y="16417"/>
              <a:chExt cx="9144000" cy="872853"/>
            </a:xfrm>
          </p:grpSpPr>
          <p:sp>
            <p:nvSpPr>
              <p:cNvPr id="16" name="12 Rectángulo"/>
              <p:cNvSpPr/>
              <p:nvPr/>
            </p:nvSpPr>
            <p:spPr>
              <a:xfrm>
                <a:off x="38929" y="16417"/>
                <a:ext cx="9105071" cy="872853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7" name="13 CuadroTexto"/>
              <p:cNvSpPr txBox="1"/>
              <p:nvPr/>
            </p:nvSpPr>
            <p:spPr>
              <a:xfrm>
                <a:off x="0" y="131927"/>
                <a:ext cx="7000634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hangingPunct="1">
                  <a:defRPr/>
                </a:pPr>
                <a:r>
                  <a:rPr lang="fr-FR" sz="3200" dirty="0" smtClean="0">
                    <a:solidFill>
                      <a:srgbClr val="FFFFFF"/>
                    </a:solidFill>
                    <a:latin typeface="Century Gothic" panose="020B0502020202020204" pitchFamily="34" charset="0"/>
                  </a:rPr>
                  <a:t>Montagne sous-marine des Wolofs</a:t>
                </a:r>
                <a:endParaRPr lang="fr-FR" sz="3200" dirty="0">
                  <a:solidFill>
                    <a:srgbClr val="FFFFFF"/>
                  </a:solidFill>
                  <a:latin typeface="Century Gothic" panose="020B0502020202020204" pitchFamily="34" charset="0"/>
                </a:endParaRPr>
              </a:p>
            </p:txBody>
          </p:sp>
        </p:grpSp>
        <p:pic>
          <p:nvPicPr>
            <p:cNvPr id="6" name="Imagen 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8786" y="4917904"/>
              <a:ext cx="2060540" cy="1545405"/>
            </a:xfrm>
            <a:prstGeom prst="rect">
              <a:avLst/>
            </a:prstGeom>
          </p:spPr>
        </p:pic>
        <p:pic>
          <p:nvPicPr>
            <p:cNvPr id="5" name="Imagen 4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838" t="5900" r="9838" b="8001"/>
            <a:stretch/>
          </p:blipFill>
          <p:spPr>
            <a:xfrm>
              <a:off x="4543145" y="4052709"/>
              <a:ext cx="3075717" cy="2472635"/>
            </a:xfrm>
            <a:prstGeom prst="rect">
              <a:avLst/>
            </a:prstGeom>
          </p:spPr>
        </p:pic>
        <p:pic>
          <p:nvPicPr>
            <p:cNvPr id="8" name="Imagen 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100000" l="6250" r="89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38" t="5312" r="7929"/>
            <a:stretch/>
          </p:blipFill>
          <p:spPr>
            <a:xfrm>
              <a:off x="3706430" y="977115"/>
              <a:ext cx="4104457" cy="3387989"/>
            </a:xfrm>
            <a:prstGeom prst="rect">
              <a:avLst/>
            </a:prstGeom>
          </p:spPr>
        </p:pic>
        <p:pic>
          <p:nvPicPr>
            <p:cNvPr id="12" name="Picture 5" descr="G:\Fotos África\Maurit-1011\Por lance Maurit-1011\DR15 Montaña\Redimensionamiento de PC107313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1" t="3012" r="5078" b="6631"/>
            <a:stretch>
              <a:fillRect/>
            </a:stretch>
          </p:blipFill>
          <p:spPr bwMode="auto">
            <a:xfrm>
              <a:off x="223280" y="4316001"/>
              <a:ext cx="2133849" cy="2127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6757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0" y="0"/>
            <a:ext cx="9144000" cy="715610"/>
            <a:chOff x="0" y="0"/>
            <a:chExt cx="9144000" cy="715610"/>
          </a:xfrm>
        </p:grpSpPr>
        <p:sp>
          <p:nvSpPr>
            <p:cNvPr id="3" name="12 Rectángulo"/>
            <p:cNvSpPr/>
            <p:nvPr/>
          </p:nvSpPr>
          <p:spPr>
            <a:xfrm>
              <a:off x="0" y="0"/>
              <a:ext cx="9144000" cy="715610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4" name="13 CuadroTexto"/>
            <p:cNvSpPr txBox="1"/>
            <p:nvPr/>
          </p:nvSpPr>
          <p:spPr>
            <a:xfrm>
              <a:off x="11661" y="63894"/>
              <a:ext cx="7499168" cy="58477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3200" dirty="0" err="1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EBSAs</a:t>
              </a:r>
              <a:r>
                <a:rPr lang="fr-FR" sz="32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 dans les eaux de la Mauritanie</a:t>
              </a:r>
              <a:endParaRPr lang="fr-FR" sz="32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" name="9 Rectángulo"/>
          <p:cNvSpPr/>
          <p:nvPr/>
        </p:nvSpPr>
        <p:spPr>
          <a:xfrm>
            <a:off x="-108520" y="73059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en-US" sz="2000" dirty="0" smtClean="0">
                <a:latin typeface="Century Gothic" panose="020B0502020202020204" pitchFamily="34" charset="0"/>
              </a:rPr>
              <a:t>Atelier Regional de </a:t>
            </a:r>
            <a:r>
              <a:rPr lang="fr-FR" sz="2000" dirty="0" smtClean="0">
                <a:latin typeface="Century Gothic" panose="020B0502020202020204" pitchFamily="34" charset="0"/>
              </a:rPr>
              <a:t>l’Atlantic</a:t>
            </a:r>
            <a:r>
              <a:rPr lang="en-US" sz="2000" dirty="0" smtClean="0">
                <a:latin typeface="Century Gothic" panose="020B0502020202020204" pitchFamily="34" charset="0"/>
              </a:rPr>
              <a:t> </a:t>
            </a:r>
            <a:r>
              <a:rPr lang="en-US" sz="2000" dirty="0" err="1" smtClean="0">
                <a:latin typeface="Century Gothic" panose="020B0502020202020204" pitchFamily="34" charset="0"/>
              </a:rPr>
              <a:t>Sud</a:t>
            </a:r>
            <a:r>
              <a:rPr lang="en-US" sz="2000" dirty="0" smtClean="0">
                <a:latin typeface="Century Gothic" panose="020B0502020202020204" pitchFamily="34" charset="0"/>
              </a:rPr>
              <a:t>-Est pour </a:t>
            </a:r>
            <a:r>
              <a:rPr lang="en-US" sz="2000" dirty="0" err="1" smtClean="0">
                <a:latin typeface="Century Gothic" panose="020B0502020202020204" pitchFamily="34" charset="0"/>
              </a:rPr>
              <a:t>faciliter</a:t>
            </a:r>
            <a:r>
              <a:rPr lang="en-US" sz="2000" dirty="0" smtClean="0">
                <a:latin typeface="Century Gothic" panose="020B0502020202020204" pitchFamily="34" charset="0"/>
              </a:rPr>
              <a:t> la </a:t>
            </a:r>
            <a:r>
              <a:rPr lang="en-US" sz="2000" dirty="0">
                <a:latin typeface="Century Gothic" panose="020B0502020202020204" pitchFamily="34" charset="0"/>
              </a:rPr>
              <a:t>description </a:t>
            </a:r>
            <a:r>
              <a:rPr lang="en-US" sz="2000" dirty="0" smtClean="0">
                <a:latin typeface="Century Gothic" panose="020B0502020202020204" pitchFamily="34" charset="0"/>
              </a:rPr>
              <a:t>des EBSAs </a:t>
            </a:r>
            <a:r>
              <a:rPr lang="en-US" dirty="0" err="1">
                <a:latin typeface="Century Gothic" panose="020B0502020202020204" pitchFamily="34" charset="0"/>
              </a:rPr>
              <a:t>Swakopmund</a:t>
            </a:r>
            <a:r>
              <a:rPr lang="en-US" dirty="0">
                <a:latin typeface="Century Gothic" panose="020B0502020202020204" pitchFamily="34" charset="0"/>
              </a:rPr>
              <a:t>, Namibia, </a:t>
            </a:r>
            <a:r>
              <a:rPr lang="en-US" dirty="0" smtClean="0">
                <a:latin typeface="Century Gothic" panose="020B0502020202020204" pitchFamily="34" charset="0"/>
              </a:rPr>
              <a:t>8-12 Avril 2013</a:t>
            </a:r>
            <a:endParaRPr lang="fr-FR" dirty="0">
              <a:latin typeface="Century Gothic" panose="020B0502020202020204" pitchFamily="34" charset="0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0" t="5784" r="2658" b="8348"/>
          <a:stretch/>
        </p:blipFill>
        <p:spPr bwMode="auto">
          <a:xfrm>
            <a:off x="812903" y="1485495"/>
            <a:ext cx="7518194" cy="51553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" name="Grupo 19"/>
          <p:cNvGrpSpPr/>
          <p:nvPr/>
        </p:nvGrpSpPr>
        <p:grpSpPr>
          <a:xfrm>
            <a:off x="1114023" y="3276773"/>
            <a:ext cx="3601111" cy="1569660"/>
            <a:chOff x="827584" y="2863413"/>
            <a:chExt cx="3601111" cy="1569660"/>
          </a:xfrm>
        </p:grpSpPr>
        <p:sp>
          <p:nvSpPr>
            <p:cNvPr id="9" name="Rectángulo 8"/>
            <p:cNvSpPr/>
            <p:nvPr/>
          </p:nvSpPr>
          <p:spPr>
            <a:xfrm>
              <a:off x="827584" y="2863413"/>
              <a:ext cx="324036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Récifs coralliens d’eau froide au large de Nouakchott</a:t>
              </a:r>
            </a:p>
          </p:txBody>
        </p:sp>
        <p:cxnSp>
          <p:nvCxnSpPr>
            <p:cNvPr id="16" name="Conector recto de flecha 15"/>
            <p:cNvCxnSpPr/>
            <p:nvPr/>
          </p:nvCxnSpPr>
          <p:spPr>
            <a:xfrm>
              <a:off x="3491880" y="3440548"/>
              <a:ext cx="936815" cy="0"/>
            </a:xfrm>
            <a:prstGeom prst="straightConnector1">
              <a:avLst/>
            </a:prstGeom>
            <a:ln w="53975">
              <a:solidFill>
                <a:srgbClr val="FF0000">
                  <a:alpha val="60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7" t="7194" r="7598" b="8945"/>
          <a:stretch/>
        </p:blipFill>
        <p:spPr bwMode="auto">
          <a:xfrm>
            <a:off x="812903" y="1485495"/>
            <a:ext cx="7573015" cy="517649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22" name="Grupo 21"/>
          <p:cNvGrpSpPr/>
          <p:nvPr/>
        </p:nvGrpSpPr>
        <p:grpSpPr>
          <a:xfrm>
            <a:off x="3203848" y="2160732"/>
            <a:ext cx="3254064" cy="1857306"/>
            <a:chOff x="2944969" y="2205855"/>
            <a:chExt cx="3254064" cy="1857306"/>
          </a:xfrm>
        </p:grpSpPr>
        <p:sp>
          <p:nvSpPr>
            <p:cNvPr id="10" name="Rectángulo 9"/>
            <p:cNvSpPr/>
            <p:nvPr/>
          </p:nvSpPr>
          <p:spPr>
            <a:xfrm>
              <a:off x="2944969" y="2205855"/>
              <a:ext cx="3254064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Système du </a:t>
              </a:r>
              <a:r>
                <a:rPr lang="fr-FR" sz="2400" b="1" dirty="0" smtClean="0">
                  <a:solidFill>
                    <a:srgbClr val="C00000"/>
                  </a:solidFill>
                  <a:latin typeface="Century Gothic" panose="020B0502020202020204" pitchFamily="34" charset="0"/>
                </a:rPr>
                <a:t>«Canyon </a:t>
              </a:r>
              <a:r>
                <a:rPr lang="fr-FR" sz="2400" b="1" dirty="0">
                  <a:solidFill>
                    <a:srgbClr val="C00000"/>
                  </a:solidFill>
                  <a:latin typeface="Century Gothic" panose="020B0502020202020204" pitchFamily="34" charset="0"/>
                </a:rPr>
                <a:t>de </a:t>
              </a:r>
              <a:r>
                <a:rPr lang="fr-FR" sz="2400" b="1" dirty="0" err="1" smtClean="0">
                  <a:solidFill>
                    <a:srgbClr val="C00000"/>
                  </a:solidFill>
                  <a:latin typeface="Century Gothic" panose="020B0502020202020204" pitchFamily="34" charset="0"/>
                </a:rPr>
                <a:t>Timiris</a:t>
              </a:r>
              <a:r>
                <a:rPr lang="fr-FR" sz="2400" b="1" dirty="0" smtClean="0">
                  <a:solidFill>
                    <a:srgbClr val="C00000"/>
                  </a:solidFill>
                  <a:latin typeface="Century Gothic" panose="020B0502020202020204" pitchFamily="34" charset="0"/>
                </a:rPr>
                <a:t>»</a:t>
              </a:r>
              <a:endParaRPr lang="fr-FR" sz="2400" b="1" dirty="0">
                <a:solidFill>
                  <a:srgbClr val="C0000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3" name="Conector recto de flecha 12"/>
            <p:cNvCxnSpPr/>
            <p:nvPr/>
          </p:nvCxnSpPr>
          <p:spPr>
            <a:xfrm flipH="1">
              <a:off x="4270709" y="3172108"/>
              <a:ext cx="301292" cy="891053"/>
            </a:xfrm>
            <a:prstGeom prst="straightConnector1">
              <a:avLst/>
            </a:prstGeom>
            <a:ln w="73025">
              <a:solidFill>
                <a:srgbClr val="FF0000">
                  <a:alpha val="65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8810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23003" r="1007" b="4279"/>
          <a:stretch>
            <a:fillRect/>
          </a:stretch>
        </p:blipFill>
        <p:spPr bwMode="auto">
          <a:xfrm>
            <a:off x="5867400" y="3141663"/>
            <a:ext cx="16573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5417889" y="1006407"/>
            <a:ext cx="3552825" cy="5332412"/>
            <a:chOff x="5417889" y="1006407"/>
            <a:chExt cx="3552825" cy="5332412"/>
          </a:xfrm>
        </p:grpSpPr>
        <p:pic>
          <p:nvPicPr>
            <p:cNvPr id="43015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417889" y="1006407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9" name="8 Forma libre"/>
            <p:cNvSpPr/>
            <p:nvPr/>
          </p:nvSpPr>
          <p:spPr bwMode="auto">
            <a:xfrm>
              <a:off x="7664450" y="3119438"/>
              <a:ext cx="376238" cy="3152775"/>
            </a:xfrm>
            <a:custGeom>
              <a:avLst/>
              <a:gdLst>
                <a:gd name="connsiteX0" fmla="*/ 88900 w 520700"/>
                <a:gd name="connsiteY0" fmla="*/ 0 h 3862174"/>
                <a:gd name="connsiteX1" fmla="*/ 127000 w 520700"/>
                <a:gd name="connsiteY1" fmla="*/ 152400 h 3862174"/>
                <a:gd name="connsiteX2" fmla="*/ 241300 w 520700"/>
                <a:gd name="connsiteY2" fmla="*/ 266700 h 3862174"/>
                <a:gd name="connsiteX3" fmla="*/ 342900 w 520700"/>
                <a:gd name="connsiteY3" fmla="*/ 279400 h 3862174"/>
                <a:gd name="connsiteX4" fmla="*/ 381000 w 520700"/>
                <a:gd name="connsiteY4" fmla="*/ 304800 h 3862174"/>
                <a:gd name="connsiteX5" fmla="*/ 444500 w 520700"/>
                <a:gd name="connsiteY5" fmla="*/ 419100 h 3862174"/>
                <a:gd name="connsiteX6" fmla="*/ 457200 w 520700"/>
                <a:gd name="connsiteY6" fmla="*/ 1143000 h 3862174"/>
                <a:gd name="connsiteX7" fmla="*/ 469900 w 520700"/>
                <a:gd name="connsiteY7" fmla="*/ 1181100 h 3862174"/>
                <a:gd name="connsiteX8" fmla="*/ 482600 w 520700"/>
                <a:gd name="connsiteY8" fmla="*/ 1282700 h 3862174"/>
                <a:gd name="connsiteX9" fmla="*/ 508000 w 520700"/>
                <a:gd name="connsiteY9" fmla="*/ 1358900 h 3862174"/>
                <a:gd name="connsiteX10" fmla="*/ 520700 w 520700"/>
                <a:gd name="connsiteY10" fmla="*/ 1397000 h 3862174"/>
                <a:gd name="connsiteX11" fmla="*/ 508000 w 520700"/>
                <a:gd name="connsiteY11" fmla="*/ 1866900 h 3862174"/>
                <a:gd name="connsiteX12" fmla="*/ 495300 w 520700"/>
                <a:gd name="connsiteY12" fmla="*/ 1905000 h 3862174"/>
                <a:gd name="connsiteX13" fmla="*/ 482600 w 520700"/>
                <a:gd name="connsiteY13" fmla="*/ 2006600 h 3862174"/>
                <a:gd name="connsiteX14" fmla="*/ 457200 w 520700"/>
                <a:gd name="connsiteY14" fmla="*/ 2082800 h 3862174"/>
                <a:gd name="connsiteX15" fmla="*/ 419100 w 520700"/>
                <a:gd name="connsiteY15" fmla="*/ 2120900 h 3862174"/>
                <a:gd name="connsiteX16" fmla="*/ 393700 w 520700"/>
                <a:gd name="connsiteY16" fmla="*/ 2159000 h 3862174"/>
                <a:gd name="connsiteX17" fmla="*/ 368300 w 520700"/>
                <a:gd name="connsiteY17" fmla="*/ 2273300 h 3862174"/>
                <a:gd name="connsiteX18" fmla="*/ 330200 w 520700"/>
                <a:gd name="connsiteY18" fmla="*/ 2387600 h 3862174"/>
                <a:gd name="connsiteX19" fmla="*/ 317500 w 520700"/>
                <a:gd name="connsiteY19" fmla="*/ 2438400 h 3862174"/>
                <a:gd name="connsiteX20" fmla="*/ 241300 w 520700"/>
                <a:gd name="connsiteY20" fmla="*/ 2590800 h 3862174"/>
                <a:gd name="connsiteX21" fmla="*/ 203200 w 520700"/>
                <a:gd name="connsiteY21" fmla="*/ 2628900 h 3862174"/>
                <a:gd name="connsiteX22" fmla="*/ 139700 w 520700"/>
                <a:gd name="connsiteY22" fmla="*/ 2743200 h 3862174"/>
                <a:gd name="connsiteX23" fmla="*/ 127000 w 520700"/>
                <a:gd name="connsiteY23" fmla="*/ 3009900 h 3862174"/>
                <a:gd name="connsiteX24" fmla="*/ 101600 w 520700"/>
                <a:gd name="connsiteY24" fmla="*/ 3086100 h 3862174"/>
                <a:gd name="connsiteX25" fmla="*/ 88900 w 520700"/>
                <a:gd name="connsiteY25" fmla="*/ 3632200 h 3862174"/>
                <a:gd name="connsiteX26" fmla="*/ 63500 w 520700"/>
                <a:gd name="connsiteY26" fmla="*/ 3670300 h 3862174"/>
                <a:gd name="connsiteX27" fmla="*/ 25400 w 520700"/>
                <a:gd name="connsiteY27" fmla="*/ 3746500 h 3862174"/>
                <a:gd name="connsiteX28" fmla="*/ 0 w 520700"/>
                <a:gd name="connsiteY28" fmla="*/ 3810000 h 386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700" h="3862174">
                  <a:moveTo>
                    <a:pt x="88900" y="0"/>
                  </a:moveTo>
                  <a:cubicBezTo>
                    <a:pt x="106002" y="102610"/>
                    <a:pt x="93457" y="51771"/>
                    <a:pt x="127000" y="152400"/>
                  </a:cubicBezTo>
                  <a:lnTo>
                    <a:pt x="241300" y="266700"/>
                  </a:lnTo>
                  <a:cubicBezTo>
                    <a:pt x="265434" y="290834"/>
                    <a:pt x="309033" y="275167"/>
                    <a:pt x="342900" y="279400"/>
                  </a:cubicBezTo>
                  <a:cubicBezTo>
                    <a:pt x="355600" y="287867"/>
                    <a:pt x="370949" y="293313"/>
                    <a:pt x="381000" y="304800"/>
                  </a:cubicBezTo>
                  <a:cubicBezTo>
                    <a:pt x="428028" y="358547"/>
                    <a:pt x="427057" y="366771"/>
                    <a:pt x="444500" y="419100"/>
                  </a:cubicBezTo>
                  <a:cubicBezTo>
                    <a:pt x="448733" y="660400"/>
                    <a:pt x="449160" y="901797"/>
                    <a:pt x="457200" y="1143000"/>
                  </a:cubicBezTo>
                  <a:cubicBezTo>
                    <a:pt x="457646" y="1156380"/>
                    <a:pt x="467505" y="1167929"/>
                    <a:pt x="469900" y="1181100"/>
                  </a:cubicBezTo>
                  <a:cubicBezTo>
                    <a:pt x="476005" y="1214680"/>
                    <a:pt x="475449" y="1249327"/>
                    <a:pt x="482600" y="1282700"/>
                  </a:cubicBezTo>
                  <a:cubicBezTo>
                    <a:pt x="488210" y="1308880"/>
                    <a:pt x="499533" y="1333500"/>
                    <a:pt x="508000" y="1358900"/>
                  </a:cubicBezTo>
                  <a:lnTo>
                    <a:pt x="520700" y="1397000"/>
                  </a:lnTo>
                  <a:cubicBezTo>
                    <a:pt x="516467" y="1553633"/>
                    <a:pt x="515825" y="1710405"/>
                    <a:pt x="508000" y="1866900"/>
                  </a:cubicBezTo>
                  <a:cubicBezTo>
                    <a:pt x="507331" y="1880270"/>
                    <a:pt x="497695" y="1891829"/>
                    <a:pt x="495300" y="1905000"/>
                  </a:cubicBezTo>
                  <a:cubicBezTo>
                    <a:pt x="489195" y="1938580"/>
                    <a:pt x="489751" y="1973227"/>
                    <a:pt x="482600" y="2006600"/>
                  </a:cubicBezTo>
                  <a:cubicBezTo>
                    <a:pt x="476990" y="2032780"/>
                    <a:pt x="465667" y="2057400"/>
                    <a:pt x="457200" y="2082800"/>
                  </a:cubicBezTo>
                  <a:cubicBezTo>
                    <a:pt x="451520" y="2099839"/>
                    <a:pt x="430598" y="2107102"/>
                    <a:pt x="419100" y="2120900"/>
                  </a:cubicBezTo>
                  <a:cubicBezTo>
                    <a:pt x="409329" y="2132626"/>
                    <a:pt x="400526" y="2145348"/>
                    <a:pt x="393700" y="2159000"/>
                  </a:cubicBezTo>
                  <a:cubicBezTo>
                    <a:pt x="375532" y="2195336"/>
                    <a:pt x="378055" y="2234278"/>
                    <a:pt x="368300" y="2273300"/>
                  </a:cubicBezTo>
                  <a:lnTo>
                    <a:pt x="330200" y="2387600"/>
                  </a:lnTo>
                  <a:cubicBezTo>
                    <a:pt x="324680" y="2404159"/>
                    <a:pt x="325306" y="2422788"/>
                    <a:pt x="317500" y="2438400"/>
                  </a:cubicBezTo>
                  <a:cubicBezTo>
                    <a:pt x="219023" y="2635355"/>
                    <a:pt x="305144" y="2399269"/>
                    <a:pt x="241300" y="2590800"/>
                  </a:cubicBezTo>
                  <a:cubicBezTo>
                    <a:pt x="235620" y="2607839"/>
                    <a:pt x="214227" y="2614723"/>
                    <a:pt x="203200" y="2628900"/>
                  </a:cubicBezTo>
                  <a:cubicBezTo>
                    <a:pt x="152252" y="2694404"/>
                    <a:pt x="158862" y="2685715"/>
                    <a:pt x="139700" y="2743200"/>
                  </a:cubicBezTo>
                  <a:cubicBezTo>
                    <a:pt x="135467" y="2832100"/>
                    <a:pt x="136828" y="2921444"/>
                    <a:pt x="127000" y="3009900"/>
                  </a:cubicBezTo>
                  <a:cubicBezTo>
                    <a:pt x="124043" y="3036510"/>
                    <a:pt x="101600" y="3086100"/>
                    <a:pt x="101600" y="3086100"/>
                  </a:cubicBezTo>
                  <a:cubicBezTo>
                    <a:pt x="97367" y="3268133"/>
                    <a:pt x="100750" y="3450503"/>
                    <a:pt x="88900" y="3632200"/>
                  </a:cubicBezTo>
                  <a:cubicBezTo>
                    <a:pt x="87907" y="3647431"/>
                    <a:pt x="70326" y="3656648"/>
                    <a:pt x="63500" y="3670300"/>
                  </a:cubicBezTo>
                  <a:cubicBezTo>
                    <a:pt x="10920" y="3775460"/>
                    <a:pt x="98193" y="3637311"/>
                    <a:pt x="25400" y="3746500"/>
                  </a:cubicBezTo>
                  <a:cubicBezTo>
                    <a:pt x="11361" y="3844771"/>
                    <a:pt x="26087" y="3862174"/>
                    <a:pt x="0" y="3810000"/>
                  </a:cubicBezTo>
                </a:path>
              </a:pathLst>
            </a:cu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sp>
        <p:nvSpPr>
          <p:cNvPr id="16" name="15 Rectángulo"/>
          <p:cNvSpPr/>
          <p:nvPr/>
        </p:nvSpPr>
        <p:spPr bwMode="auto">
          <a:xfrm>
            <a:off x="7602538" y="5983288"/>
            <a:ext cx="187325" cy="2492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grpSp>
        <p:nvGrpSpPr>
          <p:cNvPr id="17" name="Grupo 16"/>
          <p:cNvGrpSpPr/>
          <p:nvPr/>
        </p:nvGrpSpPr>
        <p:grpSpPr>
          <a:xfrm>
            <a:off x="3433" y="16418"/>
            <a:ext cx="9105071" cy="840256"/>
            <a:chOff x="3433" y="16418"/>
            <a:chExt cx="9105071" cy="840256"/>
          </a:xfrm>
        </p:grpSpPr>
        <p:sp>
          <p:nvSpPr>
            <p:cNvPr id="18" name="12 Rectángulo"/>
            <p:cNvSpPr/>
            <p:nvPr/>
          </p:nvSpPr>
          <p:spPr>
            <a:xfrm>
              <a:off x="3433" y="16418"/>
              <a:ext cx="9105071" cy="84025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9" name="13 CuadroTexto"/>
            <p:cNvSpPr txBox="1"/>
            <p:nvPr/>
          </p:nvSpPr>
          <p:spPr>
            <a:xfrm>
              <a:off x="38929" y="147836"/>
              <a:ext cx="613341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Barriere de montagnes de coraux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8" name="9 Rectángulo"/>
          <p:cNvSpPr/>
          <p:nvPr/>
        </p:nvSpPr>
        <p:spPr>
          <a:xfrm>
            <a:off x="184461" y="1052736"/>
            <a:ext cx="489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1 CBD: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uniqueness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and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rarity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9" name="9 Rectángulo"/>
          <p:cNvSpPr/>
          <p:nvPr/>
        </p:nvSpPr>
        <p:spPr>
          <a:xfrm>
            <a:off x="423826" y="2016741"/>
            <a:ext cx="47529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Gigant taille</a:t>
            </a:r>
          </a:p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Archive paléo-climatique unique 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0" name="9 Rectángulo"/>
          <p:cNvSpPr/>
          <p:nvPr/>
        </p:nvSpPr>
        <p:spPr>
          <a:xfrm>
            <a:off x="202145" y="1616631"/>
            <a:ext cx="547260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Barrière total comme structure géologique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1" name="9 Rectángulo"/>
          <p:cNvSpPr/>
          <p:nvPr/>
        </p:nvSpPr>
        <p:spPr>
          <a:xfrm>
            <a:off x="224039" y="2973702"/>
            <a:ext cx="4303404" cy="4062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Au niveau écologique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2" name="9 Rectángulo"/>
          <p:cNvSpPr/>
          <p:nvPr/>
        </p:nvSpPr>
        <p:spPr>
          <a:xfrm>
            <a:off x="407318" y="3379972"/>
            <a:ext cx="4752913" cy="30931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Barrière faunistique physique au long du talus</a:t>
            </a:r>
          </a:p>
          <a:p>
            <a:pPr eaLnBrk="1" hangingPunct="1">
              <a:defRPr/>
            </a:pPr>
            <a:endParaRPr lang="fr-FR" sz="12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Coïncidence avec la couche de minimum oxygène</a:t>
            </a:r>
          </a:p>
          <a:p>
            <a:pPr eaLnBrk="1" hangingPunct="1">
              <a:defRPr/>
            </a:pPr>
            <a:endParaRPr lang="fr-FR" sz="1200" dirty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Sépare les communautés côtières des profondes</a:t>
            </a:r>
            <a:endParaRPr lang="fr-FR" sz="1200" dirty="0" smtClean="0">
              <a:latin typeface="Century Gothic" panose="020B0502020202020204" pitchFamily="34" charset="0"/>
            </a:endParaRPr>
          </a:p>
          <a:p>
            <a:pPr eaLnBrk="1" hangingPunct="1">
              <a:defRPr/>
            </a:pPr>
            <a:endParaRPr lang="fr-FR" sz="12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Abrite une communauté de crustacés particulaire</a:t>
            </a:r>
          </a:p>
        </p:txBody>
      </p:sp>
    </p:spTree>
    <p:extLst>
      <p:ext uri="{BB962C8B-B14F-4D97-AF65-F5344CB8AC3E}">
        <p14:creationId xmlns:p14="http://schemas.microsoft.com/office/powerpoint/2010/main" val="13450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212" y="6796"/>
            <a:ext cx="9137788" cy="802329"/>
            <a:chOff x="6212" y="6796"/>
            <a:chExt cx="9137788" cy="802329"/>
          </a:xfrm>
        </p:grpSpPr>
        <p:sp>
          <p:nvSpPr>
            <p:cNvPr id="17" name="13 Rectángulo"/>
            <p:cNvSpPr/>
            <p:nvPr/>
          </p:nvSpPr>
          <p:spPr>
            <a:xfrm>
              <a:off x="6212" y="6796"/>
              <a:ext cx="9137788" cy="802329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179512" y="117631"/>
              <a:ext cx="59683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latin typeface="Century Gothic" panose="020B0502020202020204" pitchFamily="34" charset="0"/>
                </a:rPr>
                <a:t>Écosystèmes</a:t>
              </a:r>
              <a:r>
                <a:rPr lang="es-ES" sz="2800" dirty="0" smtClean="0">
                  <a:latin typeface="Century Gothic" panose="020B0502020202020204" pitchFamily="34" charset="0"/>
                </a:rPr>
                <a:t> Marines Vulnerables</a:t>
              </a:r>
            </a:p>
            <a:p>
              <a:pPr algn="ctr"/>
              <a:endParaRPr lang="es-ES" sz="1000" dirty="0" smtClean="0">
                <a:latin typeface="Century Gothic" panose="020B0502020202020204" pitchFamily="34" charset="0"/>
              </a:endParaRPr>
            </a:p>
          </p:txBody>
        </p:sp>
      </p:grpSp>
      <p:sp>
        <p:nvSpPr>
          <p:cNvPr id="19" name="14 CuadroTexto"/>
          <p:cNvSpPr txBox="1"/>
          <p:nvPr/>
        </p:nvSpPr>
        <p:spPr>
          <a:xfrm>
            <a:off x="179512" y="878270"/>
            <a:ext cx="5231014" cy="55399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Montagnes sous-marines</a:t>
            </a:r>
            <a:endParaRPr lang="fr-FR" sz="3000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14 CuadroTexto"/>
          <p:cNvSpPr txBox="1"/>
          <p:nvPr/>
        </p:nvSpPr>
        <p:spPr>
          <a:xfrm>
            <a:off x="471016" y="2336774"/>
            <a:ext cx="7920880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latin typeface="Century Gothic" panose="020B0502020202020204" pitchFamily="34" charset="0"/>
              </a:rPr>
              <a:t>2005-2010: Projet </a:t>
            </a:r>
            <a:r>
              <a:rPr lang="fr-FR" sz="2200" dirty="0" err="1" smtClean="0">
                <a:latin typeface="Century Gothic" panose="020B0502020202020204" pitchFamily="34" charset="0"/>
              </a:rPr>
              <a:t>CemSeam</a:t>
            </a:r>
            <a:r>
              <a:rPr lang="fr-FR" sz="2200" dirty="0" smtClean="0">
                <a:latin typeface="Century Gothic" panose="020B0502020202020204" pitchFamily="34" charset="0"/>
              </a:rPr>
              <a:t> (</a:t>
            </a:r>
            <a:r>
              <a:rPr lang="fr-FR" sz="2200" dirty="0" err="1" smtClean="0">
                <a:latin typeface="Century Gothic" panose="020B0502020202020204" pitchFamily="34" charset="0"/>
              </a:rPr>
              <a:t>Census</a:t>
            </a:r>
            <a:r>
              <a:rPr lang="fr-FR" sz="2200" dirty="0" smtClean="0">
                <a:latin typeface="Century Gothic" panose="020B0502020202020204" pitchFamily="34" charset="0"/>
              </a:rPr>
              <a:t> of Marine Life on </a:t>
            </a:r>
            <a:r>
              <a:rPr lang="fr-FR" sz="2200" dirty="0" err="1" smtClean="0">
                <a:latin typeface="Century Gothic" panose="020B0502020202020204" pitchFamily="34" charset="0"/>
              </a:rPr>
              <a:t>Seamounts</a:t>
            </a:r>
            <a:r>
              <a:rPr lang="fr-FR" sz="2200" dirty="0" smtClean="0">
                <a:latin typeface="Century Gothic" panose="020B0502020202020204" pitchFamily="34" charset="0"/>
              </a:rPr>
              <a:t>) (</a:t>
            </a:r>
            <a:r>
              <a:rPr lang="fr-FR" sz="2200" dirty="0" err="1" smtClean="0">
                <a:latin typeface="Century Gothic" panose="020B0502020202020204" pitchFamily="34" charset="0"/>
              </a:rPr>
              <a:t>Consalvey</a:t>
            </a:r>
            <a:r>
              <a:rPr lang="fr-FR" sz="2200" dirty="0" smtClean="0">
                <a:latin typeface="Century Gothic" panose="020B0502020202020204" pitchFamily="34" charset="0"/>
              </a:rPr>
              <a:t> et al., 2010)</a:t>
            </a:r>
            <a:endParaRPr lang="fr-FR" sz="2200" dirty="0">
              <a:latin typeface="Century Gothic" panose="020B0502020202020204" pitchFamily="34" charset="0"/>
            </a:endParaRPr>
          </a:p>
        </p:txBody>
      </p:sp>
      <p:sp>
        <p:nvSpPr>
          <p:cNvPr id="23" name="14 CuadroTexto"/>
          <p:cNvSpPr txBox="1"/>
          <p:nvPr/>
        </p:nvSpPr>
        <p:spPr>
          <a:xfrm>
            <a:off x="1614778" y="3350174"/>
            <a:ext cx="5920656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&gt;1000 m </a:t>
            </a: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63.000 montagnes sous-marines</a:t>
            </a:r>
            <a:endParaRPr lang="fr-FR" sz="2000" dirty="0" smtClean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24" name="14 CuadroTexto"/>
          <p:cNvSpPr txBox="1"/>
          <p:nvPr/>
        </p:nvSpPr>
        <p:spPr>
          <a:xfrm>
            <a:off x="436191" y="4850218"/>
            <a:ext cx="7664202" cy="43088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Seulement 300 montagnes ont été étudiées en détail</a:t>
            </a:r>
          </a:p>
        </p:txBody>
      </p:sp>
      <p:sp>
        <p:nvSpPr>
          <p:cNvPr id="10" name="14 CuadroTexto"/>
          <p:cNvSpPr txBox="1"/>
          <p:nvPr/>
        </p:nvSpPr>
        <p:spPr>
          <a:xfrm>
            <a:off x="1614778" y="3832905"/>
            <a:ext cx="5716311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&gt;100 m </a:t>
            </a: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 </a:t>
            </a:r>
            <a:r>
              <a:rPr lang="fr-FR" sz="2000" dirty="0">
                <a:solidFill>
                  <a:srgbClr val="FFFF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200.000 montagnes sous-marines</a:t>
            </a:r>
            <a:endParaRPr lang="fr-FR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14 CuadroTexto"/>
          <p:cNvSpPr txBox="1"/>
          <p:nvPr/>
        </p:nvSpPr>
        <p:spPr>
          <a:xfrm>
            <a:off x="2612972" y="4225422"/>
            <a:ext cx="4718117" cy="400110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 3.000.000 </a:t>
            </a:r>
            <a:r>
              <a:rPr lang="fr-FR" sz="2000" dirty="0">
                <a:solidFill>
                  <a:srgbClr val="FFFFFF"/>
                </a:solidFill>
                <a:latin typeface="Century Gothic" panose="020B0502020202020204" pitchFamily="34" charset="0"/>
                <a:sym typeface="Wingdings" panose="05000000000000000000" pitchFamily="2" charset="2"/>
              </a:rPr>
              <a:t>montagnes sous-marines</a:t>
            </a:r>
            <a:endParaRPr lang="fr-FR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14 CuadroTexto"/>
          <p:cNvSpPr txBox="1"/>
          <p:nvPr/>
        </p:nvSpPr>
        <p:spPr>
          <a:xfrm>
            <a:off x="396836" y="5467198"/>
            <a:ext cx="8025371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Au niveau faunistique seulement poissons, crustacés et coraux sont connues</a:t>
            </a:r>
          </a:p>
        </p:txBody>
      </p:sp>
      <p:pic>
        <p:nvPicPr>
          <p:cNvPr id="13" name="Picture 16" descr="http://comlmaps.org/mcintyre/ch7/image_n/nfg002.jpg/image_preview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4" t="18377" r="428"/>
          <a:stretch/>
        </p:blipFill>
        <p:spPr bwMode="auto">
          <a:xfrm>
            <a:off x="6230848" y="44095"/>
            <a:ext cx="2880321" cy="162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14 CuadroTexto"/>
          <p:cNvSpPr txBox="1"/>
          <p:nvPr/>
        </p:nvSpPr>
        <p:spPr>
          <a:xfrm>
            <a:off x="451544" y="1618361"/>
            <a:ext cx="7648848" cy="43088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Première connaissance fait 100 années (</a:t>
            </a:r>
            <a:r>
              <a:rPr lang="fr-FR" sz="2200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Hubbs</a:t>
            </a: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, 1959)</a:t>
            </a:r>
            <a:endParaRPr lang="fr-FR" sz="2200" dirty="0">
              <a:solidFill>
                <a:srgbClr val="F4430C"/>
              </a:solidFill>
              <a:latin typeface="Century Gothic" panose="020B0502020202020204" pitchFamily="34" charset="0"/>
            </a:endParaRPr>
          </a:p>
        </p:txBody>
      </p:sp>
      <p:sp>
        <p:nvSpPr>
          <p:cNvPr id="15" name="CuadroTexto 14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92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40" t="23003" r="1007" b="4279"/>
          <a:stretch>
            <a:fillRect/>
          </a:stretch>
        </p:blipFill>
        <p:spPr bwMode="auto">
          <a:xfrm>
            <a:off x="5867400" y="3141663"/>
            <a:ext cx="1657350" cy="1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upo 1"/>
          <p:cNvGrpSpPr/>
          <p:nvPr/>
        </p:nvGrpSpPr>
        <p:grpSpPr>
          <a:xfrm>
            <a:off x="5417889" y="1006407"/>
            <a:ext cx="3552825" cy="5332412"/>
            <a:chOff x="5417889" y="1006407"/>
            <a:chExt cx="3552825" cy="5332412"/>
          </a:xfrm>
        </p:grpSpPr>
        <p:pic>
          <p:nvPicPr>
            <p:cNvPr id="43015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417889" y="1006407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9" name="8 Forma libre"/>
            <p:cNvSpPr/>
            <p:nvPr/>
          </p:nvSpPr>
          <p:spPr bwMode="auto">
            <a:xfrm>
              <a:off x="7664450" y="3119438"/>
              <a:ext cx="376238" cy="3152775"/>
            </a:xfrm>
            <a:custGeom>
              <a:avLst/>
              <a:gdLst>
                <a:gd name="connsiteX0" fmla="*/ 88900 w 520700"/>
                <a:gd name="connsiteY0" fmla="*/ 0 h 3862174"/>
                <a:gd name="connsiteX1" fmla="*/ 127000 w 520700"/>
                <a:gd name="connsiteY1" fmla="*/ 152400 h 3862174"/>
                <a:gd name="connsiteX2" fmla="*/ 241300 w 520700"/>
                <a:gd name="connsiteY2" fmla="*/ 266700 h 3862174"/>
                <a:gd name="connsiteX3" fmla="*/ 342900 w 520700"/>
                <a:gd name="connsiteY3" fmla="*/ 279400 h 3862174"/>
                <a:gd name="connsiteX4" fmla="*/ 381000 w 520700"/>
                <a:gd name="connsiteY4" fmla="*/ 304800 h 3862174"/>
                <a:gd name="connsiteX5" fmla="*/ 444500 w 520700"/>
                <a:gd name="connsiteY5" fmla="*/ 419100 h 3862174"/>
                <a:gd name="connsiteX6" fmla="*/ 457200 w 520700"/>
                <a:gd name="connsiteY6" fmla="*/ 1143000 h 3862174"/>
                <a:gd name="connsiteX7" fmla="*/ 469900 w 520700"/>
                <a:gd name="connsiteY7" fmla="*/ 1181100 h 3862174"/>
                <a:gd name="connsiteX8" fmla="*/ 482600 w 520700"/>
                <a:gd name="connsiteY8" fmla="*/ 1282700 h 3862174"/>
                <a:gd name="connsiteX9" fmla="*/ 508000 w 520700"/>
                <a:gd name="connsiteY9" fmla="*/ 1358900 h 3862174"/>
                <a:gd name="connsiteX10" fmla="*/ 520700 w 520700"/>
                <a:gd name="connsiteY10" fmla="*/ 1397000 h 3862174"/>
                <a:gd name="connsiteX11" fmla="*/ 508000 w 520700"/>
                <a:gd name="connsiteY11" fmla="*/ 1866900 h 3862174"/>
                <a:gd name="connsiteX12" fmla="*/ 495300 w 520700"/>
                <a:gd name="connsiteY12" fmla="*/ 1905000 h 3862174"/>
                <a:gd name="connsiteX13" fmla="*/ 482600 w 520700"/>
                <a:gd name="connsiteY13" fmla="*/ 2006600 h 3862174"/>
                <a:gd name="connsiteX14" fmla="*/ 457200 w 520700"/>
                <a:gd name="connsiteY14" fmla="*/ 2082800 h 3862174"/>
                <a:gd name="connsiteX15" fmla="*/ 419100 w 520700"/>
                <a:gd name="connsiteY15" fmla="*/ 2120900 h 3862174"/>
                <a:gd name="connsiteX16" fmla="*/ 393700 w 520700"/>
                <a:gd name="connsiteY16" fmla="*/ 2159000 h 3862174"/>
                <a:gd name="connsiteX17" fmla="*/ 368300 w 520700"/>
                <a:gd name="connsiteY17" fmla="*/ 2273300 h 3862174"/>
                <a:gd name="connsiteX18" fmla="*/ 330200 w 520700"/>
                <a:gd name="connsiteY18" fmla="*/ 2387600 h 3862174"/>
                <a:gd name="connsiteX19" fmla="*/ 317500 w 520700"/>
                <a:gd name="connsiteY19" fmla="*/ 2438400 h 3862174"/>
                <a:gd name="connsiteX20" fmla="*/ 241300 w 520700"/>
                <a:gd name="connsiteY20" fmla="*/ 2590800 h 3862174"/>
                <a:gd name="connsiteX21" fmla="*/ 203200 w 520700"/>
                <a:gd name="connsiteY21" fmla="*/ 2628900 h 3862174"/>
                <a:gd name="connsiteX22" fmla="*/ 139700 w 520700"/>
                <a:gd name="connsiteY22" fmla="*/ 2743200 h 3862174"/>
                <a:gd name="connsiteX23" fmla="*/ 127000 w 520700"/>
                <a:gd name="connsiteY23" fmla="*/ 3009900 h 3862174"/>
                <a:gd name="connsiteX24" fmla="*/ 101600 w 520700"/>
                <a:gd name="connsiteY24" fmla="*/ 3086100 h 3862174"/>
                <a:gd name="connsiteX25" fmla="*/ 88900 w 520700"/>
                <a:gd name="connsiteY25" fmla="*/ 3632200 h 3862174"/>
                <a:gd name="connsiteX26" fmla="*/ 63500 w 520700"/>
                <a:gd name="connsiteY26" fmla="*/ 3670300 h 3862174"/>
                <a:gd name="connsiteX27" fmla="*/ 25400 w 520700"/>
                <a:gd name="connsiteY27" fmla="*/ 3746500 h 3862174"/>
                <a:gd name="connsiteX28" fmla="*/ 0 w 520700"/>
                <a:gd name="connsiteY28" fmla="*/ 3810000 h 386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520700" h="3862174">
                  <a:moveTo>
                    <a:pt x="88900" y="0"/>
                  </a:moveTo>
                  <a:cubicBezTo>
                    <a:pt x="106002" y="102610"/>
                    <a:pt x="93457" y="51771"/>
                    <a:pt x="127000" y="152400"/>
                  </a:cubicBezTo>
                  <a:lnTo>
                    <a:pt x="241300" y="266700"/>
                  </a:lnTo>
                  <a:cubicBezTo>
                    <a:pt x="265434" y="290834"/>
                    <a:pt x="309033" y="275167"/>
                    <a:pt x="342900" y="279400"/>
                  </a:cubicBezTo>
                  <a:cubicBezTo>
                    <a:pt x="355600" y="287867"/>
                    <a:pt x="370949" y="293313"/>
                    <a:pt x="381000" y="304800"/>
                  </a:cubicBezTo>
                  <a:cubicBezTo>
                    <a:pt x="428028" y="358547"/>
                    <a:pt x="427057" y="366771"/>
                    <a:pt x="444500" y="419100"/>
                  </a:cubicBezTo>
                  <a:cubicBezTo>
                    <a:pt x="448733" y="660400"/>
                    <a:pt x="449160" y="901797"/>
                    <a:pt x="457200" y="1143000"/>
                  </a:cubicBezTo>
                  <a:cubicBezTo>
                    <a:pt x="457646" y="1156380"/>
                    <a:pt x="467505" y="1167929"/>
                    <a:pt x="469900" y="1181100"/>
                  </a:cubicBezTo>
                  <a:cubicBezTo>
                    <a:pt x="476005" y="1214680"/>
                    <a:pt x="475449" y="1249327"/>
                    <a:pt x="482600" y="1282700"/>
                  </a:cubicBezTo>
                  <a:cubicBezTo>
                    <a:pt x="488210" y="1308880"/>
                    <a:pt x="499533" y="1333500"/>
                    <a:pt x="508000" y="1358900"/>
                  </a:cubicBezTo>
                  <a:lnTo>
                    <a:pt x="520700" y="1397000"/>
                  </a:lnTo>
                  <a:cubicBezTo>
                    <a:pt x="516467" y="1553633"/>
                    <a:pt x="515825" y="1710405"/>
                    <a:pt x="508000" y="1866900"/>
                  </a:cubicBezTo>
                  <a:cubicBezTo>
                    <a:pt x="507331" y="1880270"/>
                    <a:pt x="497695" y="1891829"/>
                    <a:pt x="495300" y="1905000"/>
                  </a:cubicBezTo>
                  <a:cubicBezTo>
                    <a:pt x="489195" y="1938580"/>
                    <a:pt x="489751" y="1973227"/>
                    <a:pt x="482600" y="2006600"/>
                  </a:cubicBezTo>
                  <a:cubicBezTo>
                    <a:pt x="476990" y="2032780"/>
                    <a:pt x="465667" y="2057400"/>
                    <a:pt x="457200" y="2082800"/>
                  </a:cubicBezTo>
                  <a:cubicBezTo>
                    <a:pt x="451520" y="2099839"/>
                    <a:pt x="430598" y="2107102"/>
                    <a:pt x="419100" y="2120900"/>
                  </a:cubicBezTo>
                  <a:cubicBezTo>
                    <a:pt x="409329" y="2132626"/>
                    <a:pt x="400526" y="2145348"/>
                    <a:pt x="393700" y="2159000"/>
                  </a:cubicBezTo>
                  <a:cubicBezTo>
                    <a:pt x="375532" y="2195336"/>
                    <a:pt x="378055" y="2234278"/>
                    <a:pt x="368300" y="2273300"/>
                  </a:cubicBezTo>
                  <a:lnTo>
                    <a:pt x="330200" y="2387600"/>
                  </a:lnTo>
                  <a:cubicBezTo>
                    <a:pt x="324680" y="2404159"/>
                    <a:pt x="325306" y="2422788"/>
                    <a:pt x="317500" y="2438400"/>
                  </a:cubicBezTo>
                  <a:cubicBezTo>
                    <a:pt x="219023" y="2635355"/>
                    <a:pt x="305144" y="2399269"/>
                    <a:pt x="241300" y="2590800"/>
                  </a:cubicBezTo>
                  <a:cubicBezTo>
                    <a:pt x="235620" y="2607839"/>
                    <a:pt x="214227" y="2614723"/>
                    <a:pt x="203200" y="2628900"/>
                  </a:cubicBezTo>
                  <a:cubicBezTo>
                    <a:pt x="152252" y="2694404"/>
                    <a:pt x="158862" y="2685715"/>
                    <a:pt x="139700" y="2743200"/>
                  </a:cubicBezTo>
                  <a:cubicBezTo>
                    <a:pt x="135467" y="2832100"/>
                    <a:pt x="136828" y="2921444"/>
                    <a:pt x="127000" y="3009900"/>
                  </a:cubicBezTo>
                  <a:cubicBezTo>
                    <a:pt x="124043" y="3036510"/>
                    <a:pt x="101600" y="3086100"/>
                    <a:pt x="101600" y="3086100"/>
                  </a:cubicBezTo>
                  <a:cubicBezTo>
                    <a:pt x="97367" y="3268133"/>
                    <a:pt x="100750" y="3450503"/>
                    <a:pt x="88900" y="3632200"/>
                  </a:cubicBezTo>
                  <a:cubicBezTo>
                    <a:pt x="87907" y="3647431"/>
                    <a:pt x="70326" y="3656648"/>
                    <a:pt x="63500" y="3670300"/>
                  </a:cubicBezTo>
                  <a:cubicBezTo>
                    <a:pt x="10920" y="3775460"/>
                    <a:pt x="98193" y="3637311"/>
                    <a:pt x="25400" y="3746500"/>
                  </a:cubicBezTo>
                  <a:cubicBezTo>
                    <a:pt x="11361" y="3844771"/>
                    <a:pt x="26087" y="3862174"/>
                    <a:pt x="0" y="3810000"/>
                  </a:cubicBezTo>
                </a:path>
              </a:pathLst>
            </a:custGeom>
            <a:ln w="603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</p:grpSp>
      <p:sp>
        <p:nvSpPr>
          <p:cNvPr id="16" name="15 Rectángulo"/>
          <p:cNvSpPr/>
          <p:nvPr/>
        </p:nvSpPr>
        <p:spPr bwMode="auto">
          <a:xfrm>
            <a:off x="7602538" y="5983288"/>
            <a:ext cx="187325" cy="249237"/>
          </a:xfrm>
          <a:prstGeom prst="rect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fr-FR"/>
          </a:p>
        </p:txBody>
      </p:sp>
      <p:sp>
        <p:nvSpPr>
          <p:cNvPr id="28" name="9 Rectángulo"/>
          <p:cNvSpPr/>
          <p:nvPr/>
        </p:nvSpPr>
        <p:spPr>
          <a:xfrm>
            <a:off x="118977" y="1126792"/>
            <a:ext cx="5472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3 CBD: Communautés de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endangered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threatened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or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declining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species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31" name="9 Rectángulo"/>
          <p:cNvSpPr/>
          <p:nvPr/>
        </p:nvSpPr>
        <p:spPr>
          <a:xfrm>
            <a:off x="168372" y="3672613"/>
            <a:ext cx="542321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Malgré que le récif est en état  dormant, conserve areas avec </a:t>
            </a:r>
            <a:r>
              <a:rPr lang="fr-FR" sz="2000" i="1" dirty="0" err="1" smtClean="0">
                <a:latin typeface="Century Gothic" panose="020B0502020202020204" pitchFamily="34" charset="0"/>
              </a:rPr>
              <a:t>Lophelia</a:t>
            </a:r>
            <a:r>
              <a:rPr lang="fr-FR" sz="2000" i="1" dirty="0" smtClean="0">
                <a:latin typeface="Century Gothic" panose="020B0502020202020204" pitchFamily="34" charset="0"/>
              </a:rPr>
              <a:t> </a:t>
            </a:r>
            <a:r>
              <a:rPr lang="fr-FR" sz="2000" i="1" dirty="0" err="1" smtClean="0">
                <a:latin typeface="Century Gothic" panose="020B0502020202020204" pitchFamily="34" charset="0"/>
              </a:rPr>
              <a:t>pertusa</a:t>
            </a:r>
            <a:r>
              <a:rPr lang="fr-FR" sz="2000" i="1" dirty="0" smtClean="0">
                <a:latin typeface="Century Gothic" panose="020B0502020202020204" pitchFamily="34" charset="0"/>
              </a:rPr>
              <a:t> </a:t>
            </a:r>
            <a:r>
              <a:rPr lang="fr-FR" sz="2000" dirty="0" smtClean="0">
                <a:latin typeface="Century Gothic" panose="020B0502020202020204" pitchFamily="34" charset="0"/>
              </a:rPr>
              <a:t>et différents coraux, gorgonaires, autres cnidaires et éponges.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15" name="9 Rectángulo"/>
          <p:cNvSpPr/>
          <p:nvPr/>
        </p:nvSpPr>
        <p:spPr>
          <a:xfrm>
            <a:off x="125355" y="1961059"/>
            <a:ext cx="5472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4 CBD: Habitats avec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vulnerabity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fragility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sensitivity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and slow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recovery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0" name="9 Rectángulo"/>
          <p:cNvSpPr/>
          <p:nvPr/>
        </p:nvSpPr>
        <p:spPr>
          <a:xfrm>
            <a:off x="118976" y="2795326"/>
            <a:ext cx="54726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6 CBD: Habitats contenant ‘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a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comparatively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higher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diversity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of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species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1" name="9 Rectángulo"/>
          <p:cNvSpPr/>
          <p:nvPr/>
        </p:nvSpPr>
        <p:spPr>
          <a:xfrm>
            <a:off x="191764" y="5158685"/>
            <a:ext cx="51507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Touts ces sont considérés </a:t>
            </a:r>
            <a:r>
              <a:rPr lang="fr-FR" sz="2000" b="1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espèces vulnérables</a:t>
            </a:r>
            <a:r>
              <a:rPr lang="fr-FR" sz="2000" dirty="0" smtClean="0">
                <a:latin typeface="Century Gothic" panose="020B0502020202020204" pitchFamily="34" charset="0"/>
              </a:rPr>
              <a:t> pour être protégées dans la </a:t>
            </a:r>
            <a:r>
              <a:rPr lang="fr-FR" sz="2000" dirty="0">
                <a:latin typeface="Century Gothic" panose="020B0502020202020204" pitchFamily="34" charset="0"/>
              </a:rPr>
              <a:t>L</a:t>
            </a:r>
            <a:r>
              <a:rPr lang="fr-FR" sz="2000" dirty="0" smtClean="0">
                <a:latin typeface="Century Gothic" panose="020B0502020202020204" pitchFamily="34" charset="0"/>
              </a:rPr>
              <a:t>ist Rouge de l’UICN (UICN, 2016)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grpSp>
        <p:nvGrpSpPr>
          <p:cNvPr id="22" name="Grupo 21"/>
          <p:cNvGrpSpPr/>
          <p:nvPr/>
        </p:nvGrpSpPr>
        <p:grpSpPr>
          <a:xfrm>
            <a:off x="3433" y="16418"/>
            <a:ext cx="9105071" cy="840256"/>
            <a:chOff x="3433" y="16418"/>
            <a:chExt cx="9105071" cy="840256"/>
          </a:xfrm>
        </p:grpSpPr>
        <p:sp>
          <p:nvSpPr>
            <p:cNvPr id="23" name="12 Rectángulo"/>
            <p:cNvSpPr/>
            <p:nvPr/>
          </p:nvSpPr>
          <p:spPr>
            <a:xfrm>
              <a:off x="3433" y="16418"/>
              <a:ext cx="9105071" cy="84025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4" name="13 CuadroTexto"/>
            <p:cNvSpPr txBox="1"/>
            <p:nvPr/>
          </p:nvSpPr>
          <p:spPr>
            <a:xfrm>
              <a:off x="38929" y="147836"/>
              <a:ext cx="6133410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Barriere de montagnes de coraux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7" name="CuadroTexto 16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02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15" grpId="0"/>
      <p:bldP spid="20" grpId="0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/>
          <p:cNvGrpSpPr/>
          <p:nvPr/>
        </p:nvGrpSpPr>
        <p:grpSpPr>
          <a:xfrm>
            <a:off x="38929" y="16418"/>
            <a:ext cx="8997567" cy="769088"/>
            <a:chOff x="38929" y="16418"/>
            <a:chExt cx="8997567" cy="769088"/>
          </a:xfrm>
        </p:grpSpPr>
        <p:sp>
          <p:nvSpPr>
            <p:cNvPr id="6" name="12 Rectángulo"/>
            <p:cNvSpPr/>
            <p:nvPr/>
          </p:nvSpPr>
          <p:spPr>
            <a:xfrm>
              <a:off x="38929" y="16418"/>
              <a:ext cx="8997567" cy="769088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7" name="13 CuadroTexto"/>
            <p:cNvSpPr txBox="1"/>
            <p:nvPr/>
          </p:nvSpPr>
          <p:spPr>
            <a:xfrm>
              <a:off x="42196" y="132003"/>
              <a:ext cx="676819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Systèmes de canyons de la zone nord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8" name="9 Rectángulo"/>
          <p:cNvSpPr/>
          <p:nvPr/>
        </p:nvSpPr>
        <p:spPr>
          <a:xfrm>
            <a:off x="138992" y="2867657"/>
            <a:ext cx="520570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Communautés de </a:t>
            </a:r>
            <a:r>
              <a:rPr lang="fr-FR" sz="2000" dirty="0" err="1" smtClean="0">
                <a:latin typeface="Century Gothic" panose="020B0502020202020204" pitchFamily="34" charset="0"/>
              </a:rPr>
              <a:t>suspensivores</a:t>
            </a:r>
            <a:r>
              <a:rPr lang="fr-FR" sz="2000" dirty="0" smtClean="0">
                <a:latin typeface="Century Gothic" panose="020B0502020202020204" pitchFamily="34" charset="0"/>
              </a:rPr>
              <a:t>:</a:t>
            </a:r>
          </a:p>
          <a:p>
            <a:pPr eaLnBrk="1" hangingPunct="1">
              <a:defRPr/>
            </a:pPr>
            <a:r>
              <a:rPr lang="fr-FR" dirty="0" smtClean="0">
                <a:latin typeface="Century Gothic" panose="020B0502020202020204" pitchFamily="34" charset="0"/>
              </a:rPr>
              <a:t>Coraux d’eaux froids, cnidaires et grands bivalves</a:t>
            </a:r>
          </a:p>
        </p:txBody>
      </p:sp>
      <p:sp>
        <p:nvSpPr>
          <p:cNvPr id="19" name="9 Rectángulo"/>
          <p:cNvSpPr/>
          <p:nvPr/>
        </p:nvSpPr>
        <p:spPr>
          <a:xfrm>
            <a:off x="138992" y="878332"/>
            <a:ext cx="5677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3 CBD: Communautés de ‘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endangered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threatened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or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declining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species</a:t>
            </a: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0" name="9 Rectángulo"/>
          <p:cNvSpPr/>
          <p:nvPr/>
        </p:nvSpPr>
        <p:spPr>
          <a:xfrm>
            <a:off x="121640" y="1545745"/>
            <a:ext cx="5677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4 CBD: Habitats avec ‘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vulnerabity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fragility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,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sensitivity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and slow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recovery</a:t>
            </a: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1" name="9 Rectángulo"/>
          <p:cNvSpPr/>
          <p:nvPr/>
        </p:nvSpPr>
        <p:spPr>
          <a:xfrm>
            <a:off x="121640" y="2200303"/>
            <a:ext cx="567716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6 CBD: Habitats contenant ‘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a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comparatively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higher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diversity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of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species</a:t>
            </a: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2" name="9 Rectángulo"/>
          <p:cNvSpPr/>
          <p:nvPr/>
        </p:nvSpPr>
        <p:spPr>
          <a:xfrm>
            <a:off x="150053" y="4091394"/>
            <a:ext cx="547260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2 CBD: ‘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spetial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mportance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for life-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history</a:t>
            </a:r>
            <a:r>
              <a:rPr lang="fr-FR" sz="1600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stage of 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species</a:t>
            </a: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4" name="9 Rectángulo"/>
          <p:cNvSpPr/>
          <p:nvPr/>
        </p:nvSpPr>
        <p:spPr>
          <a:xfrm>
            <a:off x="181539" y="4684573"/>
            <a:ext cx="5450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Les canyons </a:t>
            </a:r>
            <a:r>
              <a:rPr lang="fr-FR" sz="2000" dirty="0" err="1" smtClean="0">
                <a:latin typeface="Century Gothic" panose="020B0502020202020204" pitchFamily="34" charset="0"/>
              </a:rPr>
              <a:t>aubergent</a:t>
            </a:r>
            <a:r>
              <a:rPr lang="fr-FR" sz="2000" dirty="0" smtClean="0">
                <a:latin typeface="Century Gothic" panose="020B0502020202020204" pitchFamily="34" charset="0"/>
              </a:rPr>
              <a:t> des populations sources pour l’</a:t>
            </a:r>
            <a:r>
              <a:rPr lang="fr-FR" sz="2000" dirty="0" err="1" smtClean="0">
                <a:latin typeface="Century Gothic" panose="020B0502020202020204" pitchFamily="34" charset="0"/>
              </a:rPr>
              <a:t>epifaune</a:t>
            </a:r>
            <a:endParaRPr lang="fr-FR" dirty="0" smtClean="0">
              <a:latin typeface="Century Gothic" panose="020B0502020202020204" pitchFamily="34" charset="0"/>
            </a:endParaRPr>
          </a:p>
        </p:txBody>
      </p:sp>
      <p:sp>
        <p:nvSpPr>
          <p:cNvPr id="25" name="9 Rectángulo"/>
          <p:cNvSpPr/>
          <p:nvPr/>
        </p:nvSpPr>
        <p:spPr>
          <a:xfrm>
            <a:off x="166187" y="5643931"/>
            <a:ext cx="37681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7 CBD: ‘</a:t>
            </a:r>
            <a:r>
              <a:rPr lang="fr-FR" sz="1600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naturalness</a:t>
            </a:r>
            <a:r>
              <a:rPr lang="fr-FR" sz="1600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6" name="9 Rectángulo"/>
          <p:cNvSpPr/>
          <p:nvPr/>
        </p:nvSpPr>
        <p:spPr>
          <a:xfrm>
            <a:off x="181539" y="5990889"/>
            <a:ext cx="38864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latin typeface="Century Gothic" panose="020B0502020202020204" pitchFamily="34" charset="0"/>
              </a:rPr>
              <a:t>Communautés non perturbées</a:t>
            </a:r>
          </a:p>
        </p:txBody>
      </p:sp>
      <p:grpSp>
        <p:nvGrpSpPr>
          <p:cNvPr id="28" name="Grupo 27"/>
          <p:cNvGrpSpPr/>
          <p:nvPr/>
        </p:nvGrpSpPr>
        <p:grpSpPr>
          <a:xfrm>
            <a:off x="5591175" y="1089626"/>
            <a:ext cx="3552825" cy="5332412"/>
            <a:chOff x="5591175" y="1089626"/>
            <a:chExt cx="3552825" cy="5332412"/>
          </a:xfrm>
        </p:grpSpPr>
        <p:grpSp>
          <p:nvGrpSpPr>
            <p:cNvPr id="14" name="Grupo 13"/>
            <p:cNvGrpSpPr/>
            <p:nvPr/>
          </p:nvGrpSpPr>
          <p:grpSpPr>
            <a:xfrm>
              <a:off x="5591175" y="1089626"/>
              <a:ext cx="3552825" cy="5332412"/>
              <a:chOff x="5417889" y="1006407"/>
              <a:chExt cx="3552825" cy="5332412"/>
            </a:xfrm>
          </p:grpSpPr>
          <p:pic>
            <p:nvPicPr>
              <p:cNvPr id="3" name="Picture 7" descr="C:\Documents and Settings\aramos.VIGO\Oracle Jar Cache\Mis documentos\Dropbox\Monografia Mauritania\Monografía Mauritania ficheros generales\Mapas\Draga roca\Redimensionamiento de MAULIB_BAS rocaA4.jpg"/>
              <p:cNvPicPr>
                <a:picLocks noChangeAspect="1" noChangeArrowheads="1"/>
              </p:cNvPicPr>
              <p:nvPr/>
            </p:nvPicPr>
            <p:blipFill>
              <a:blip r:embed="rId3" cstate="print">
                <a:clrChange>
                  <a:clrFrom>
                    <a:srgbClr val="FDFDFD"/>
                  </a:clrFrom>
                  <a:clrTo>
                    <a:srgbClr val="FDFDFD">
                      <a:alpha val="0"/>
                    </a:srgbClr>
                  </a:clrTo>
                </a:clrChange>
                <a:duotone>
                  <a:schemeClr val="bg2">
                    <a:shade val="45000"/>
                    <a:satMod val="135000"/>
                  </a:schemeClr>
                  <a:prstClr val="white"/>
                </a:duotone>
              </a:blip>
              <a:srcRect l="8072" t="2854" r="3129" b="2958"/>
              <a:stretch>
                <a:fillRect/>
              </a:stretch>
            </p:blipFill>
            <p:spPr bwMode="auto">
              <a:xfrm>
                <a:off x="5417889" y="1006407"/>
                <a:ext cx="3552825" cy="5332412"/>
              </a:xfrm>
              <a:prstGeom prst="rect">
                <a:avLst/>
              </a:prstGeom>
              <a:noFill/>
            </p:spPr>
          </p:pic>
          <p:sp>
            <p:nvSpPr>
              <p:cNvPr id="11" name="9 Rectángulo"/>
              <p:cNvSpPr/>
              <p:nvPr/>
            </p:nvSpPr>
            <p:spPr bwMode="auto">
              <a:xfrm rot="19285428">
                <a:off x="6922700" y="1608331"/>
                <a:ext cx="596900" cy="1613336"/>
              </a:xfrm>
              <a:prstGeom prst="rect">
                <a:avLst/>
              </a:prstGeom>
              <a:noFill/>
              <a:ln w="4762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fr-FR"/>
              </a:p>
            </p:txBody>
          </p:sp>
        </p:grpSp>
        <p:pic>
          <p:nvPicPr>
            <p:cNvPr id="27" name="Picture 4" descr="Maurit_Zona Norte_2010_Bloque3D_Canyonland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258" t="21730" r="-674" b="8678"/>
            <a:stretch>
              <a:fillRect/>
            </a:stretch>
          </p:blipFill>
          <p:spPr bwMode="auto">
            <a:xfrm>
              <a:off x="5632424" y="3560241"/>
              <a:ext cx="2087563" cy="11509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CuadroTexto 17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365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5591175" y="1024246"/>
            <a:ext cx="3552825" cy="5332412"/>
            <a:chOff x="5591175" y="1161228"/>
            <a:chExt cx="3552825" cy="5332412"/>
          </a:xfrm>
        </p:grpSpPr>
        <p:pic>
          <p:nvPicPr>
            <p:cNvPr id="43015" name="Picture 7" descr="C:\Documents and Settings\aramos.VIGO\Oracle Jar Cache\Mis documentos\Dropbox\Monografia Mauritania\Monografía Mauritania ficheros generales\Mapas\Draga roca\Redimensionamiento de MAULIB_BAS rocaA4.jpg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 l="8072" t="2854" r="3129" b="2958"/>
            <a:stretch>
              <a:fillRect/>
            </a:stretch>
          </p:blipFill>
          <p:spPr bwMode="auto">
            <a:xfrm>
              <a:off x="5591175" y="1161228"/>
              <a:ext cx="3552825" cy="5332412"/>
            </a:xfrm>
            <a:prstGeom prst="rect">
              <a:avLst/>
            </a:prstGeom>
            <a:noFill/>
          </p:spPr>
        </p:pic>
        <p:sp>
          <p:nvSpPr>
            <p:cNvPr id="11" name="10 Rectángulo"/>
            <p:cNvSpPr/>
            <p:nvPr/>
          </p:nvSpPr>
          <p:spPr bwMode="auto">
            <a:xfrm>
              <a:off x="8304213" y="4750565"/>
              <a:ext cx="187325" cy="247650"/>
            </a:xfrm>
            <a:prstGeom prst="rect">
              <a:avLst/>
            </a:prstGeom>
            <a:noFill/>
            <a:ln w="476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fr-FR"/>
            </a:p>
          </p:txBody>
        </p:sp>
        <p:pic>
          <p:nvPicPr>
            <p:cNvPr id="47107" name="Picture 3" descr="MONTAÑA DESDE N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778" t="5202" r="5173" b="6364"/>
            <a:stretch>
              <a:fillRect/>
            </a:stretch>
          </p:blipFill>
          <p:spPr bwMode="auto">
            <a:xfrm>
              <a:off x="6294437" y="4386234"/>
              <a:ext cx="1439863" cy="1223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Grupo 17"/>
          <p:cNvGrpSpPr/>
          <p:nvPr/>
        </p:nvGrpSpPr>
        <p:grpSpPr>
          <a:xfrm>
            <a:off x="38929" y="16418"/>
            <a:ext cx="9105071" cy="768386"/>
            <a:chOff x="38929" y="16418"/>
            <a:chExt cx="9105071" cy="768386"/>
          </a:xfrm>
        </p:grpSpPr>
        <p:sp>
          <p:nvSpPr>
            <p:cNvPr id="19" name="12 Rectángulo"/>
            <p:cNvSpPr/>
            <p:nvPr/>
          </p:nvSpPr>
          <p:spPr>
            <a:xfrm>
              <a:off x="38929" y="16418"/>
              <a:ext cx="9105071" cy="76838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20" name="13 CuadroTexto"/>
            <p:cNvSpPr txBox="1"/>
            <p:nvPr/>
          </p:nvSpPr>
          <p:spPr>
            <a:xfrm>
              <a:off x="62448" y="131424"/>
              <a:ext cx="6155852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Montagne sous-marine des Wolofs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21" name="9 Rectángulo"/>
          <p:cNvSpPr/>
          <p:nvPr/>
        </p:nvSpPr>
        <p:spPr>
          <a:xfrm>
            <a:off x="158385" y="3128792"/>
            <a:ext cx="5566139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Communautés </a:t>
            </a:r>
            <a:r>
              <a:rPr lang="fr-FR" sz="2000" dirty="0" err="1" smtClean="0">
                <a:latin typeface="Century Gothic" panose="020B0502020202020204" pitchFamily="34" charset="0"/>
              </a:rPr>
              <a:t>suspensivores</a:t>
            </a:r>
            <a:r>
              <a:rPr lang="fr-FR" sz="2000" dirty="0" smtClean="0">
                <a:latin typeface="Century Gothic" panose="020B0502020202020204" pitchFamily="34" charset="0"/>
              </a:rPr>
              <a:t> de grandes éponges et ophiurides </a:t>
            </a:r>
            <a:r>
              <a:rPr lang="fr-FR" sz="2000" dirty="0">
                <a:latin typeface="Century Gothic" panose="020B0502020202020204" pitchFamily="34" charset="0"/>
              </a:rPr>
              <a:t>r</a:t>
            </a:r>
            <a:r>
              <a:rPr lang="fr-FR" sz="2000" dirty="0" smtClean="0">
                <a:latin typeface="Century Gothic" panose="020B0502020202020204" pitchFamily="34" charset="0"/>
              </a:rPr>
              <a:t>eporté par première fois</a:t>
            </a:r>
          </a:p>
          <a:p>
            <a:pPr eaLnBrk="1" hangingPunct="1">
              <a:defRPr/>
            </a:pPr>
            <a:endParaRPr lang="fr-FR" sz="1400" dirty="0" smtClean="0">
              <a:latin typeface="Century Gothic" panose="020B0502020202020204" pitchFamily="34" charset="0"/>
            </a:endParaRPr>
          </a:p>
          <a:p>
            <a:pPr marL="177800" indent="-177800" eaLnBrk="1" hangingPunct="1"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Hot-spot de diversité sur les fonds vaseuses de la Mauritanie</a:t>
            </a:r>
          </a:p>
        </p:txBody>
      </p:sp>
      <p:sp>
        <p:nvSpPr>
          <p:cNvPr id="23" name="9 Rectángulo"/>
          <p:cNvSpPr/>
          <p:nvPr/>
        </p:nvSpPr>
        <p:spPr>
          <a:xfrm>
            <a:off x="217742" y="1090212"/>
            <a:ext cx="37681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7 CBD: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naturalness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4" name="9 Rectángulo"/>
          <p:cNvSpPr/>
          <p:nvPr/>
        </p:nvSpPr>
        <p:spPr>
          <a:xfrm>
            <a:off x="217742" y="1530928"/>
            <a:ext cx="52920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Areas avec communautés non ou peu perturbées et structure presque naturelle</a:t>
            </a:r>
          </a:p>
        </p:txBody>
      </p:sp>
      <p:sp>
        <p:nvSpPr>
          <p:cNvPr id="25" name="9 Rectángulo"/>
          <p:cNvSpPr/>
          <p:nvPr/>
        </p:nvSpPr>
        <p:spPr>
          <a:xfrm>
            <a:off x="185393" y="2725488"/>
            <a:ext cx="4891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1 CBD: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uniqueness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and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rarity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26" name="9 Rectángulo"/>
          <p:cNvSpPr/>
          <p:nvPr/>
        </p:nvSpPr>
        <p:spPr>
          <a:xfrm>
            <a:off x="167852" y="5422854"/>
            <a:ext cx="56094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Criterium B UICN (Liste Rouge des Écosystèmes) ‘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restricted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</a:t>
            </a:r>
            <a:r>
              <a:rPr lang="fr-FR" b="1" i="1" dirty="0" err="1" smtClean="0">
                <a:solidFill>
                  <a:srgbClr val="FFC000"/>
                </a:solidFill>
                <a:latin typeface="Century Gothic" panose="020B0502020202020204" pitchFamily="34" charset="0"/>
              </a:rPr>
              <a:t>geographical</a:t>
            </a:r>
            <a:r>
              <a:rPr lang="fr-FR" b="1" i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 distribution </a:t>
            </a:r>
            <a:r>
              <a:rPr lang="fr-FR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’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123728" y="6355487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099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4" grpId="0"/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/>
          <p:cNvGrpSpPr/>
          <p:nvPr/>
        </p:nvGrpSpPr>
        <p:grpSpPr>
          <a:xfrm>
            <a:off x="-12664" y="55591"/>
            <a:ext cx="5033099" cy="1500001"/>
            <a:chOff x="38929" y="16418"/>
            <a:chExt cx="5177092" cy="1500001"/>
          </a:xfrm>
        </p:grpSpPr>
        <p:sp>
          <p:nvSpPr>
            <p:cNvPr id="5" name="12 Rectángulo"/>
            <p:cNvSpPr/>
            <p:nvPr/>
          </p:nvSpPr>
          <p:spPr>
            <a:xfrm>
              <a:off x="38929" y="16418"/>
              <a:ext cx="5177092" cy="1500001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fr-FR" sz="2800" dirty="0"/>
            </a:p>
          </p:txBody>
        </p:sp>
        <p:sp>
          <p:nvSpPr>
            <p:cNvPr id="6" name="13 CuadroTexto"/>
            <p:cNvSpPr txBox="1"/>
            <p:nvPr/>
          </p:nvSpPr>
          <p:spPr>
            <a:xfrm>
              <a:off x="57654" y="73920"/>
              <a:ext cx="4891097" cy="13849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Aires que méritent de protection en base aux critères scientifiques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6" name="Grupo 25"/>
          <p:cNvGrpSpPr/>
          <p:nvPr/>
        </p:nvGrpSpPr>
        <p:grpSpPr>
          <a:xfrm>
            <a:off x="1164900" y="57502"/>
            <a:ext cx="7878253" cy="6742994"/>
            <a:chOff x="1164900" y="57502"/>
            <a:chExt cx="7878253" cy="6742994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7345" y="57502"/>
              <a:ext cx="3985808" cy="6742994"/>
            </a:xfrm>
            <a:prstGeom prst="rect">
              <a:avLst/>
            </a:prstGeom>
          </p:spPr>
        </p:pic>
        <p:sp>
          <p:nvSpPr>
            <p:cNvPr id="7" name="9 Rectángulo"/>
            <p:cNvSpPr/>
            <p:nvPr/>
          </p:nvSpPr>
          <p:spPr>
            <a:xfrm>
              <a:off x="1164900" y="1781780"/>
              <a:ext cx="2858683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fr-FR" sz="2800" b="1" dirty="0" smtClean="0">
                  <a:latin typeface="Century Gothic" panose="020B0502020202020204" pitchFamily="34" charset="0"/>
                </a:rPr>
                <a:t>Plan global</a:t>
              </a:r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0" y="2783226"/>
            <a:ext cx="7429798" cy="2902404"/>
            <a:chOff x="0" y="2783226"/>
            <a:chExt cx="7429798" cy="2902404"/>
          </a:xfrm>
        </p:grpSpPr>
        <p:sp>
          <p:nvSpPr>
            <p:cNvPr id="8" name="9 Rectángulo"/>
            <p:cNvSpPr/>
            <p:nvPr/>
          </p:nvSpPr>
          <p:spPr>
            <a:xfrm>
              <a:off x="0" y="2783226"/>
              <a:ext cx="5057344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eaLnBrk="1" hangingPunct="1">
                <a:buFont typeface="Wingdings" panose="05000000000000000000" pitchFamily="2" charset="2"/>
                <a:buChar char="Ø"/>
                <a:defRPr/>
              </a:pPr>
              <a:r>
                <a:rPr lang="fr-FR" sz="24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Protection d’un couloir entre 300-700 m tout au long du talus, incluant la montagne des Wolofs</a:t>
              </a:r>
              <a:endParaRPr lang="fr-FR" sz="2000" b="1" dirty="0" smtClean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8" name="Grupo 17"/>
            <p:cNvGrpSpPr/>
            <p:nvPr/>
          </p:nvGrpSpPr>
          <p:grpSpPr>
            <a:xfrm>
              <a:off x="6294241" y="3009260"/>
              <a:ext cx="1135557" cy="2676370"/>
              <a:chOff x="6294241" y="3009260"/>
              <a:chExt cx="1135557" cy="2676370"/>
            </a:xfrm>
          </p:grpSpPr>
          <p:cxnSp>
            <p:nvCxnSpPr>
              <p:cNvPr id="10" name="Conector recto de flecha 9"/>
              <p:cNvCxnSpPr/>
              <p:nvPr/>
            </p:nvCxnSpPr>
            <p:spPr>
              <a:xfrm flipV="1">
                <a:off x="6563594" y="3009260"/>
                <a:ext cx="711696" cy="17305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/>
              <p:cNvCxnSpPr/>
              <p:nvPr/>
            </p:nvCxnSpPr>
            <p:spPr>
              <a:xfrm>
                <a:off x="6670699" y="4221088"/>
                <a:ext cx="759099" cy="24795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/>
              <p:nvPr/>
            </p:nvCxnSpPr>
            <p:spPr>
              <a:xfrm>
                <a:off x="6294241" y="5589240"/>
                <a:ext cx="864096" cy="96390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upo 1"/>
          <p:cNvGrpSpPr/>
          <p:nvPr/>
        </p:nvGrpSpPr>
        <p:grpSpPr>
          <a:xfrm>
            <a:off x="-39745" y="1073573"/>
            <a:ext cx="6268674" cy="4988965"/>
            <a:chOff x="-7196" y="1052736"/>
            <a:chExt cx="6268674" cy="4988965"/>
          </a:xfrm>
        </p:grpSpPr>
        <p:sp>
          <p:nvSpPr>
            <p:cNvPr id="9" name="9 Rectángulo"/>
            <p:cNvSpPr/>
            <p:nvPr/>
          </p:nvSpPr>
          <p:spPr>
            <a:xfrm>
              <a:off x="-7196" y="4841372"/>
              <a:ext cx="500168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 eaLnBrk="1" hangingPunct="1">
                <a:buFont typeface="Wingdings" panose="05000000000000000000" pitchFamily="2" charset="2"/>
                <a:buChar char="Ø"/>
                <a:defRPr/>
              </a:pPr>
              <a:r>
                <a:rPr lang="fr-FR" sz="24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Protection des systèmes de canyons de </a:t>
              </a:r>
              <a:r>
                <a:rPr lang="fr-FR" sz="2400" b="1" dirty="0" err="1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Tanoûdêrt</a:t>
              </a:r>
              <a:r>
                <a:rPr lang="fr-FR" sz="24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, </a:t>
              </a:r>
              <a:r>
                <a:rPr lang="fr-FR" sz="2400" b="1" dirty="0" err="1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Arguin</a:t>
              </a:r>
              <a:r>
                <a:rPr lang="fr-FR" sz="24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 et </a:t>
              </a:r>
              <a:r>
                <a:rPr lang="fr-FR" sz="2400" b="1" dirty="0" err="1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Timiris</a:t>
              </a:r>
              <a:endParaRPr lang="fr-FR" sz="2000" b="1" dirty="0" smtClean="0">
                <a:solidFill>
                  <a:srgbClr val="FF000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5" name="Grupo 24"/>
            <p:cNvGrpSpPr/>
            <p:nvPr/>
          </p:nvGrpSpPr>
          <p:grpSpPr>
            <a:xfrm>
              <a:off x="4585091" y="1052736"/>
              <a:ext cx="1676387" cy="2376263"/>
              <a:chOff x="4585091" y="1052736"/>
              <a:chExt cx="1676387" cy="2376263"/>
            </a:xfrm>
          </p:grpSpPr>
          <p:cxnSp>
            <p:nvCxnSpPr>
              <p:cNvPr id="20" name="Conector recto de flecha 19"/>
              <p:cNvCxnSpPr/>
              <p:nvPr/>
            </p:nvCxnSpPr>
            <p:spPr>
              <a:xfrm flipV="1">
                <a:off x="4585091" y="1052736"/>
                <a:ext cx="711696" cy="17305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recto de flecha 20"/>
              <p:cNvCxnSpPr/>
              <p:nvPr/>
            </p:nvCxnSpPr>
            <p:spPr>
              <a:xfrm flipV="1">
                <a:off x="4692196" y="2131836"/>
                <a:ext cx="604591" cy="13272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Conector recto de flecha 21"/>
              <p:cNvCxnSpPr/>
              <p:nvPr/>
            </p:nvCxnSpPr>
            <p:spPr>
              <a:xfrm flipV="1">
                <a:off x="5574503" y="2879951"/>
                <a:ext cx="686975" cy="54904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3" name="CuadroTexto 22"/>
          <p:cNvSpPr txBox="1"/>
          <p:nvPr/>
        </p:nvSpPr>
        <p:spPr>
          <a:xfrm>
            <a:off x="46137" y="6395153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15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45" y="57502"/>
            <a:ext cx="3985808" cy="6742994"/>
          </a:xfrm>
          <a:prstGeom prst="rect">
            <a:avLst/>
          </a:prstGeom>
        </p:spPr>
      </p:pic>
      <p:sp>
        <p:nvSpPr>
          <p:cNvPr id="9" name="9 Rectángulo"/>
          <p:cNvSpPr/>
          <p:nvPr/>
        </p:nvSpPr>
        <p:spPr>
          <a:xfrm>
            <a:off x="255031" y="2375179"/>
            <a:ext cx="498498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2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Protection directe des zones avec de </a:t>
            </a:r>
            <a:r>
              <a:rPr lang="fr-FR" sz="2200" i="1" dirty="0" err="1" smtClean="0">
                <a:solidFill>
                  <a:srgbClr val="FF0000"/>
                </a:solidFill>
                <a:latin typeface="Century Gothic" panose="020B0502020202020204" pitchFamily="34" charset="0"/>
              </a:rPr>
              <a:t>Lophelia</a:t>
            </a:r>
            <a:r>
              <a:rPr lang="fr-FR" sz="2200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 </a:t>
            </a:r>
            <a:r>
              <a:rPr lang="fr-FR" sz="22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vivant</a:t>
            </a:r>
          </a:p>
        </p:txBody>
      </p:sp>
      <p:grpSp>
        <p:nvGrpSpPr>
          <p:cNvPr id="11" name="Grupo 10"/>
          <p:cNvGrpSpPr/>
          <p:nvPr/>
        </p:nvGrpSpPr>
        <p:grpSpPr>
          <a:xfrm>
            <a:off x="7503" y="26867"/>
            <a:ext cx="7422295" cy="5658763"/>
            <a:chOff x="7503" y="26867"/>
            <a:chExt cx="7422295" cy="5658763"/>
          </a:xfrm>
        </p:grpSpPr>
        <p:grpSp>
          <p:nvGrpSpPr>
            <p:cNvPr id="18" name="Grupo 17"/>
            <p:cNvGrpSpPr/>
            <p:nvPr/>
          </p:nvGrpSpPr>
          <p:grpSpPr>
            <a:xfrm>
              <a:off x="6294241" y="3009260"/>
              <a:ext cx="1135557" cy="2676370"/>
              <a:chOff x="6294241" y="3009260"/>
              <a:chExt cx="1135557" cy="2676370"/>
            </a:xfrm>
          </p:grpSpPr>
          <p:cxnSp>
            <p:nvCxnSpPr>
              <p:cNvPr id="10" name="Conector recto de flecha 9"/>
              <p:cNvCxnSpPr/>
              <p:nvPr/>
            </p:nvCxnSpPr>
            <p:spPr>
              <a:xfrm flipV="1">
                <a:off x="6563594" y="3009260"/>
                <a:ext cx="711696" cy="173058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cto de flecha 13"/>
              <p:cNvCxnSpPr/>
              <p:nvPr/>
            </p:nvCxnSpPr>
            <p:spPr>
              <a:xfrm>
                <a:off x="6670699" y="4221088"/>
                <a:ext cx="759099" cy="24795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ector recto de flecha 14"/>
              <p:cNvCxnSpPr/>
              <p:nvPr/>
            </p:nvCxnSpPr>
            <p:spPr>
              <a:xfrm>
                <a:off x="6294241" y="5589240"/>
                <a:ext cx="864096" cy="96390"/>
              </a:xfrm>
              <a:prstGeom prst="straightConnector1">
                <a:avLst/>
              </a:prstGeom>
              <a:ln w="5080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" name="Grupo 1"/>
            <p:cNvGrpSpPr/>
            <p:nvPr/>
          </p:nvGrpSpPr>
          <p:grpSpPr>
            <a:xfrm>
              <a:off x="7503" y="26867"/>
              <a:ext cx="5018415" cy="768386"/>
              <a:chOff x="38930" y="16418"/>
              <a:chExt cx="5018415" cy="768386"/>
            </a:xfrm>
          </p:grpSpPr>
          <p:sp>
            <p:nvSpPr>
              <p:cNvPr id="23" name="12 Rectángulo"/>
              <p:cNvSpPr/>
              <p:nvPr/>
            </p:nvSpPr>
            <p:spPr>
              <a:xfrm>
                <a:off x="38930" y="16418"/>
                <a:ext cx="5018415" cy="768386"/>
              </a:xfrm>
              <a:prstGeom prst="rect">
                <a:avLst/>
              </a:prstGeom>
              <a:solidFill>
                <a:srgbClr val="3366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8" name="9 Rectángulo"/>
              <p:cNvSpPr/>
              <p:nvPr/>
            </p:nvSpPr>
            <p:spPr>
              <a:xfrm>
                <a:off x="195440" y="146694"/>
                <a:ext cx="4830478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eaLnBrk="1" hangingPunct="1">
                  <a:defRPr/>
                </a:pPr>
                <a:r>
                  <a:rPr lang="fr-FR" sz="2800" b="1" dirty="0" smtClean="0">
                    <a:solidFill>
                      <a:srgbClr val="FF0000"/>
                    </a:solidFill>
                    <a:latin typeface="Century Gothic" panose="020B0502020202020204" pitchFamily="34" charset="0"/>
                  </a:rPr>
                  <a:t>Le couloir entre 300-700 m</a:t>
                </a:r>
              </a:p>
            </p:txBody>
          </p:sp>
        </p:grpSp>
      </p:grpSp>
      <p:sp>
        <p:nvSpPr>
          <p:cNvPr id="27" name="9 Rectángulo"/>
          <p:cNvSpPr/>
          <p:nvPr/>
        </p:nvSpPr>
        <p:spPr>
          <a:xfrm>
            <a:off x="280836" y="3434950"/>
            <a:ext cx="515526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2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Protection des ‘</a:t>
            </a:r>
            <a:r>
              <a:rPr lang="fr-FR" sz="2200" i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hot-spots</a:t>
            </a:r>
            <a:r>
              <a:rPr lang="fr-FR" sz="22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’ de biodiversité</a:t>
            </a:r>
          </a:p>
        </p:txBody>
      </p:sp>
      <p:sp>
        <p:nvSpPr>
          <p:cNvPr id="28" name="9 Rectángulo"/>
          <p:cNvSpPr/>
          <p:nvPr/>
        </p:nvSpPr>
        <p:spPr>
          <a:xfrm>
            <a:off x="159603" y="989008"/>
            <a:ext cx="4598044" cy="892552"/>
          </a:xfrm>
          <a:prstGeom prst="rect">
            <a:avLst/>
          </a:prstGeom>
          <a:ln w="34925"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fr-FR" sz="2600" b="1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Interdiction total de la pêche au chalut   </a:t>
            </a:r>
          </a:p>
        </p:txBody>
      </p:sp>
      <p:sp>
        <p:nvSpPr>
          <p:cNvPr id="29" name="9 Rectángulo"/>
          <p:cNvSpPr/>
          <p:nvPr/>
        </p:nvSpPr>
        <p:spPr>
          <a:xfrm>
            <a:off x="272670" y="4481244"/>
            <a:ext cx="498498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2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Protection des zones de ponte et nursery des espèces commerciaux</a:t>
            </a:r>
          </a:p>
        </p:txBody>
      </p:sp>
      <p:sp>
        <p:nvSpPr>
          <p:cNvPr id="16" name="CuadroTexto 15"/>
          <p:cNvSpPr txBox="1"/>
          <p:nvPr/>
        </p:nvSpPr>
        <p:spPr>
          <a:xfrm>
            <a:off x="31148" y="6326869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030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45" y="57502"/>
            <a:ext cx="3985808" cy="6742994"/>
          </a:xfrm>
          <a:prstGeom prst="rect">
            <a:avLst/>
          </a:prstGeom>
        </p:spPr>
      </p:pic>
      <p:sp>
        <p:nvSpPr>
          <p:cNvPr id="9" name="9 Rectángulo"/>
          <p:cNvSpPr/>
          <p:nvPr/>
        </p:nvSpPr>
        <p:spPr>
          <a:xfrm>
            <a:off x="193622" y="1030803"/>
            <a:ext cx="4536504" cy="95410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fr-FR" sz="28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Zones ouvertes au chalutage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7503" y="26867"/>
            <a:ext cx="5018415" cy="768386"/>
            <a:chOff x="7503" y="26867"/>
            <a:chExt cx="5018415" cy="768386"/>
          </a:xfrm>
        </p:grpSpPr>
        <p:sp>
          <p:nvSpPr>
            <p:cNvPr id="23" name="12 Rectángulo"/>
            <p:cNvSpPr/>
            <p:nvPr/>
          </p:nvSpPr>
          <p:spPr>
            <a:xfrm>
              <a:off x="7503" y="26867"/>
              <a:ext cx="5018415" cy="76838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9 Rectángulo"/>
            <p:cNvSpPr/>
            <p:nvPr/>
          </p:nvSpPr>
          <p:spPr>
            <a:xfrm>
              <a:off x="97433" y="197295"/>
              <a:ext cx="48304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Le couloir entre 300-700 m</a:t>
              </a:r>
            </a:p>
          </p:txBody>
        </p:sp>
      </p:grpSp>
      <p:grpSp>
        <p:nvGrpSpPr>
          <p:cNvPr id="21" name="Grupo 20"/>
          <p:cNvGrpSpPr/>
          <p:nvPr/>
        </p:nvGrpSpPr>
        <p:grpSpPr>
          <a:xfrm>
            <a:off x="226556" y="231583"/>
            <a:ext cx="6317556" cy="2810755"/>
            <a:chOff x="226556" y="231583"/>
            <a:chExt cx="6317556" cy="2810755"/>
          </a:xfrm>
        </p:grpSpPr>
        <p:sp>
          <p:nvSpPr>
            <p:cNvPr id="17" name="9 Rectángulo"/>
            <p:cNvSpPr/>
            <p:nvPr/>
          </p:nvSpPr>
          <p:spPr>
            <a:xfrm>
              <a:off x="226556" y="2580673"/>
              <a:ext cx="4171028" cy="46166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4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1. Nord du Banc d’</a:t>
              </a:r>
              <a:r>
                <a:rPr lang="fr-FR" sz="2400" dirty="0" err="1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Arguin</a:t>
              </a:r>
              <a:endParaRPr lang="fr-FR" sz="2000" dirty="0" smtClean="0">
                <a:solidFill>
                  <a:srgbClr val="00B05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7" name="Grupo 6"/>
            <p:cNvGrpSpPr/>
            <p:nvPr/>
          </p:nvGrpSpPr>
          <p:grpSpPr>
            <a:xfrm>
              <a:off x="4670070" y="231583"/>
              <a:ext cx="1874042" cy="764419"/>
              <a:chOff x="4670070" y="231583"/>
              <a:chExt cx="1874042" cy="764419"/>
            </a:xfrm>
          </p:grpSpPr>
          <p:cxnSp>
            <p:nvCxnSpPr>
              <p:cNvPr id="10" name="Conector recto de flecha 9"/>
              <p:cNvCxnSpPr/>
              <p:nvPr/>
            </p:nvCxnSpPr>
            <p:spPr>
              <a:xfrm flipV="1">
                <a:off x="4670070" y="822944"/>
                <a:ext cx="711696" cy="173058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rapecio 4"/>
              <p:cNvSpPr/>
              <p:nvPr/>
            </p:nvSpPr>
            <p:spPr>
              <a:xfrm rot="4835328">
                <a:off x="5620981" y="-26784"/>
                <a:ext cx="664763" cy="1181498"/>
              </a:xfrm>
              <a:prstGeom prst="trapezoid">
                <a:avLst/>
              </a:prstGeom>
              <a:solidFill>
                <a:srgbClr val="00B050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2" name="Grupo 21"/>
          <p:cNvGrpSpPr/>
          <p:nvPr/>
        </p:nvGrpSpPr>
        <p:grpSpPr>
          <a:xfrm>
            <a:off x="231879" y="988197"/>
            <a:ext cx="6436523" cy="3501224"/>
            <a:chOff x="231879" y="988197"/>
            <a:chExt cx="6436523" cy="3501224"/>
          </a:xfrm>
        </p:grpSpPr>
        <p:grpSp>
          <p:nvGrpSpPr>
            <p:cNvPr id="20" name="Grupo 19"/>
            <p:cNvGrpSpPr/>
            <p:nvPr/>
          </p:nvGrpSpPr>
          <p:grpSpPr>
            <a:xfrm>
              <a:off x="4670070" y="988197"/>
              <a:ext cx="1998332" cy="786203"/>
              <a:chOff x="4670070" y="988197"/>
              <a:chExt cx="1998332" cy="786203"/>
            </a:xfrm>
          </p:grpSpPr>
          <p:cxnSp>
            <p:nvCxnSpPr>
              <p:cNvPr id="15" name="Conector recto de flecha 14"/>
              <p:cNvCxnSpPr/>
              <p:nvPr/>
            </p:nvCxnSpPr>
            <p:spPr>
              <a:xfrm flipV="1">
                <a:off x="4670070" y="1417726"/>
                <a:ext cx="888677" cy="356674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Trapecio 18"/>
              <p:cNvSpPr/>
              <p:nvPr/>
            </p:nvSpPr>
            <p:spPr>
              <a:xfrm rot="3867168">
                <a:off x="5938397" y="536704"/>
                <a:ext cx="278511" cy="1181498"/>
              </a:xfrm>
              <a:prstGeom prst="trapezoid">
                <a:avLst/>
              </a:prstGeom>
              <a:solidFill>
                <a:srgbClr val="00B050">
                  <a:alpha val="5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5" name="9 Rectángulo"/>
            <p:cNvSpPr/>
            <p:nvPr/>
          </p:nvSpPr>
          <p:spPr>
            <a:xfrm>
              <a:off x="231879" y="3658424"/>
              <a:ext cx="4171028" cy="83099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4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2. Entre les canyons de </a:t>
              </a:r>
              <a:r>
                <a:rPr lang="fr-FR" sz="2400" dirty="0" err="1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Tanoûdêrt</a:t>
              </a:r>
              <a:r>
                <a:rPr lang="fr-FR" sz="24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 et </a:t>
              </a:r>
              <a:r>
                <a:rPr lang="fr-FR" sz="2400" dirty="0" err="1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Arguin</a:t>
              </a:r>
              <a:endParaRPr lang="fr-FR" sz="2000" dirty="0" smtClean="0">
                <a:solidFill>
                  <a:srgbClr val="00B050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24" name="Grupo 23"/>
          <p:cNvGrpSpPr/>
          <p:nvPr/>
        </p:nvGrpSpPr>
        <p:grpSpPr>
          <a:xfrm>
            <a:off x="231879" y="3920669"/>
            <a:ext cx="7745143" cy="1626180"/>
            <a:chOff x="231879" y="3920669"/>
            <a:chExt cx="7745143" cy="1626180"/>
          </a:xfrm>
        </p:grpSpPr>
        <p:grpSp>
          <p:nvGrpSpPr>
            <p:cNvPr id="12" name="Grupo 11"/>
            <p:cNvGrpSpPr/>
            <p:nvPr/>
          </p:nvGrpSpPr>
          <p:grpSpPr>
            <a:xfrm>
              <a:off x="6261638" y="3920669"/>
              <a:ext cx="1715384" cy="281715"/>
              <a:chOff x="6261638" y="3920669"/>
              <a:chExt cx="1715384" cy="281715"/>
            </a:xfrm>
          </p:grpSpPr>
          <p:cxnSp>
            <p:nvCxnSpPr>
              <p:cNvPr id="14" name="Conector recto de flecha 13"/>
              <p:cNvCxnSpPr/>
              <p:nvPr/>
            </p:nvCxnSpPr>
            <p:spPr>
              <a:xfrm>
                <a:off x="6261638" y="4049128"/>
                <a:ext cx="759099" cy="24795"/>
              </a:xfrm>
              <a:prstGeom prst="straightConnector1">
                <a:avLst/>
              </a:prstGeom>
              <a:ln w="5080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" name="Rectángulo 3"/>
              <p:cNvSpPr/>
              <p:nvPr/>
            </p:nvSpPr>
            <p:spPr>
              <a:xfrm>
                <a:off x="7050248" y="3920669"/>
                <a:ext cx="926774" cy="281715"/>
              </a:xfrm>
              <a:prstGeom prst="rect">
                <a:avLst/>
              </a:prstGeom>
              <a:solidFill>
                <a:srgbClr val="00B050">
                  <a:alpha val="72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sp>
          <p:nvSpPr>
            <p:cNvPr id="26" name="9 Rectángulo"/>
            <p:cNvSpPr/>
            <p:nvPr/>
          </p:nvSpPr>
          <p:spPr>
            <a:xfrm>
              <a:off x="231879" y="5085184"/>
              <a:ext cx="4171028" cy="461665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400" dirty="0">
                  <a:solidFill>
                    <a:srgbClr val="00B050"/>
                  </a:solidFill>
                  <a:latin typeface="Century Gothic" panose="020B0502020202020204" pitchFamily="34" charset="0"/>
                </a:rPr>
                <a:t>3</a:t>
              </a:r>
              <a:r>
                <a:rPr lang="fr-FR" sz="24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. Au sud de Nouakchott</a:t>
              </a:r>
              <a:endParaRPr lang="fr-FR" sz="2000" dirty="0" smtClean="0">
                <a:solidFill>
                  <a:srgbClr val="00B050"/>
                </a:solidFill>
                <a:latin typeface="Century Gothic" panose="020B0502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37760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7345" y="57502"/>
            <a:ext cx="3985808" cy="6742994"/>
          </a:xfrm>
          <a:prstGeom prst="rect">
            <a:avLst/>
          </a:prstGeom>
        </p:spPr>
      </p:pic>
      <p:sp>
        <p:nvSpPr>
          <p:cNvPr id="9" name="9 Rectángulo"/>
          <p:cNvSpPr/>
          <p:nvPr/>
        </p:nvSpPr>
        <p:spPr>
          <a:xfrm>
            <a:off x="229243" y="1291013"/>
            <a:ext cx="4536504" cy="1384995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fr-FR" sz="2800" b="1" dirty="0" smtClean="0">
                <a:solidFill>
                  <a:srgbClr val="00B050"/>
                </a:solidFill>
                <a:latin typeface="Century Gothic" panose="020B0502020202020204" pitchFamily="34" charset="0"/>
              </a:rPr>
              <a:t>Zones ouvertes à la pêche de palangre et casiers</a:t>
            </a:r>
          </a:p>
        </p:txBody>
      </p:sp>
      <p:grpSp>
        <p:nvGrpSpPr>
          <p:cNvPr id="6" name="Grupo 5"/>
          <p:cNvGrpSpPr/>
          <p:nvPr/>
        </p:nvGrpSpPr>
        <p:grpSpPr>
          <a:xfrm>
            <a:off x="7503" y="26867"/>
            <a:ext cx="5018415" cy="768386"/>
            <a:chOff x="7503" y="26867"/>
            <a:chExt cx="5018415" cy="768386"/>
          </a:xfrm>
        </p:grpSpPr>
        <p:sp>
          <p:nvSpPr>
            <p:cNvPr id="23" name="12 Rectángulo"/>
            <p:cNvSpPr/>
            <p:nvPr/>
          </p:nvSpPr>
          <p:spPr>
            <a:xfrm>
              <a:off x="7503" y="26867"/>
              <a:ext cx="5018415" cy="76838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9 Rectángulo"/>
            <p:cNvSpPr/>
            <p:nvPr/>
          </p:nvSpPr>
          <p:spPr>
            <a:xfrm>
              <a:off x="101471" y="149450"/>
              <a:ext cx="483047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eaLnBrk="1" hangingPunct="1">
                <a:defRPr/>
              </a:pPr>
              <a:r>
                <a:rPr lang="fr-FR" sz="2800" b="1" dirty="0" smtClean="0">
                  <a:solidFill>
                    <a:srgbClr val="FF0000"/>
                  </a:solidFill>
                  <a:latin typeface="Century Gothic" panose="020B0502020202020204" pitchFamily="34" charset="0"/>
                </a:rPr>
                <a:t>Systèmes de canyons</a:t>
              </a:r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411981" y="1571185"/>
            <a:ext cx="6838672" cy="2955938"/>
            <a:chOff x="411981" y="1571185"/>
            <a:chExt cx="6838672" cy="2955938"/>
          </a:xfrm>
        </p:grpSpPr>
        <p:sp>
          <p:nvSpPr>
            <p:cNvPr id="25" name="9 Rectángulo"/>
            <p:cNvSpPr/>
            <p:nvPr/>
          </p:nvSpPr>
          <p:spPr>
            <a:xfrm>
              <a:off x="411981" y="3573016"/>
              <a:ext cx="4171028" cy="954107"/>
            </a:xfrm>
            <a:prstGeom prst="rect">
              <a:avLst/>
            </a:prstGeom>
            <a:solidFill>
              <a:schemeClr val="bg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 eaLnBrk="1" hangingPunct="1">
                <a:defRPr/>
              </a:pPr>
              <a:r>
                <a:rPr lang="fr-FR" sz="28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Aires entre les canyons d’</a:t>
              </a:r>
              <a:r>
                <a:rPr lang="fr-FR" sz="2800" dirty="0" err="1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Arguin</a:t>
              </a:r>
              <a:r>
                <a:rPr lang="fr-FR" sz="2800" dirty="0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 et </a:t>
              </a:r>
              <a:r>
                <a:rPr lang="fr-FR" sz="2800" dirty="0" err="1" smtClean="0">
                  <a:solidFill>
                    <a:srgbClr val="00B050"/>
                  </a:solidFill>
                  <a:latin typeface="Century Gothic" panose="020B0502020202020204" pitchFamily="34" charset="0"/>
                </a:rPr>
                <a:t>Timiris</a:t>
              </a:r>
              <a:endParaRPr lang="fr-FR" sz="2400" dirty="0" smtClean="0">
                <a:solidFill>
                  <a:srgbClr val="00B050"/>
                </a:solidFill>
                <a:latin typeface="Century Gothic" panose="020B0502020202020204" pitchFamily="34" charset="0"/>
              </a:endParaRPr>
            </a:p>
          </p:txBody>
        </p:sp>
        <p:cxnSp>
          <p:nvCxnSpPr>
            <p:cNvPr id="14" name="Conector recto de flecha 13"/>
            <p:cNvCxnSpPr/>
            <p:nvPr/>
          </p:nvCxnSpPr>
          <p:spPr>
            <a:xfrm flipV="1">
              <a:off x="6344491" y="2096822"/>
              <a:ext cx="906162" cy="484552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de flecha 27"/>
            <p:cNvCxnSpPr/>
            <p:nvPr/>
          </p:nvCxnSpPr>
          <p:spPr>
            <a:xfrm flipV="1">
              <a:off x="6103711" y="1827138"/>
              <a:ext cx="878768" cy="49828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 flipV="1">
              <a:off x="6103711" y="1571185"/>
              <a:ext cx="811709" cy="468083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recto de flecha 29"/>
            <p:cNvCxnSpPr/>
            <p:nvPr/>
          </p:nvCxnSpPr>
          <p:spPr>
            <a:xfrm flipV="1">
              <a:off x="6344491" y="1960751"/>
              <a:ext cx="772075" cy="366489"/>
            </a:xfrm>
            <a:prstGeom prst="straightConnector1">
              <a:avLst/>
            </a:prstGeom>
            <a:ln w="254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8741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-43201" y="16418"/>
            <a:ext cx="9187201" cy="768386"/>
            <a:chOff x="-43201" y="16418"/>
            <a:chExt cx="9187201" cy="768386"/>
          </a:xfrm>
        </p:grpSpPr>
        <p:sp>
          <p:nvSpPr>
            <p:cNvPr id="7" name="12 Rectángulo"/>
            <p:cNvSpPr/>
            <p:nvPr/>
          </p:nvSpPr>
          <p:spPr>
            <a:xfrm>
              <a:off x="38929" y="16418"/>
              <a:ext cx="9105071" cy="768386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13 CuadroTexto"/>
            <p:cNvSpPr txBox="1"/>
            <p:nvPr/>
          </p:nvSpPr>
          <p:spPr>
            <a:xfrm>
              <a:off x="-43201" y="139001"/>
              <a:ext cx="877515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L’avenir de la recherche dans les Aires Protégées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9" name="9 Rectángulo"/>
          <p:cNvSpPr/>
          <p:nvPr/>
        </p:nvSpPr>
        <p:spPr>
          <a:xfrm>
            <a:off x="173154" y="933551"/>
            <a:ext cx="8552446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fr-FR" sz="2800" dirty="0" smtClean="0">
                <a:solidFill>
                  <a:srgbClr val="FF0000"/>
                </a:solidFill>
                <a:latin typeface="Century Gothic" panose="020B0502020202020204" pitchFamily="34" charset="0"/>
              </a:rPr>
              <a:t>La barrière et les canyons de la Mauritanie </a:t>
            </a:r>
          </a:p>
          <a:p>
            <a:pPr algn="ctr" eaLnBrk="1" hangingPunct="1"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représentent écosystèmes uniques sur lesquels reste beaucoup à découvrir et étudier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79512" y="2492896"/>
            <a:ext cx="85524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Intensifier les prospections avec </a:t>
            </a:r>
            <a:r>
              <a:rPr lang="fr-FR" sz="2400" dirty="0" err="1" smtClean="0">
                <a:latin typeface="Century Gothic" panose="020B0502020202020204" pitchFamily="34" charset="0"/>
              </a:rPr>
              <a:t>ROVs</a:t>
            </a:r>
            <a:r>
              <a:rPr lang="fr-FR" sz="2400" dirty="0" smtClean="0">
                <a:latin typeface="Century Gothic" panose="020B0502020202020204" pitchFamily="34" charset="0"/>
              </a:rPr>
              <a:t> sur les 3 habitats</a:t>
            </a:r>
          </a:p>
        </p:txBody>
      </p:sp>
      <p:sp>
        <p:nvSpPr>
          <p:cNvPr id="2" name="Rectángulo 1"/>
          <p:cNvSpPr/>
          <p:nvPr/>
        </p:nvSpPr>
        <p:spPr>
          <a:xfrm>
            <a:off x="755576" y="2914713"/>
            <a:ext cx="53285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Compléter l’inventaire de la biodiversité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12" name="9 Rectángulo"/>
          <p:cNvSpPr/>
          <p:nvPr/>
        </p:nvSpPr>
        <p:spPr>
          <a:xfrm>
            <a:off x="173154" y="3544201"/>
            <a:ext cx="713515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Échantillonnage géologique (</a:t>
            </a:r>
            <a:r>
              <a:rPr lang="fr-FR" sz="2400" dirty="0" err="1" smtClean="0">
                <a:latin typeface="Century Gothic" panose="020B0502020202020204" pitchFamily="34" charset="0"/>
              </a:rPr>
              <a:t>gravity</a:t>
            </a:r>
            <a:r>
              <a:rPr lang="fr-FR" sz="2400" dirty="0" smtClean="0">
                <a:latin typeface="Century Gothic" panose="020B0502020202020204" pitchFamily="34" charset="0"/>
              </a:rPr>
              <a:t> </a:t>
            </a:r>
            <a:r>
              <a:rPr lang="fr-FR" sz="2400" dirty="0" err="1" smtClean="0">
                <a:latin typeface="Century Gothic" panose="020B0502020202020204" pitchFamily="34" charset="0"/>
              </a:rPr>
              <a:t>corer</a:t>
            </a:r>
            <a:r>
              <a:rPr lang="fr-FR" sz="2400" dirty="0" smtClean="0">
                <a:latin typeface="Century Gothic" panose="020B0502020202020204" pitchFamily="34" charset="0"/>
              </a:rPr>
              <a:t>)</a:t>
            </a:r>
          </a:p>
        </p:txBody>
      </p:sp>
      <p:sp>
        <p:nvSpPr>
          <p:cNvPr id="13" name="Rectángulo 12"/>
          <p:cNvSpPr/>
          <p:nvPr/>
        </p:nvSpPr>
        <p:spPr>
          <a:xfrm>
            <a:off x="755576" y="4005866"/>
            <a:ext cx="7776864" cy="71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Comprendre l’histoire évolutive du récif (authentique archive paléo-climatique)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14" name="9 Rectángulo"/>
          <p:cNvSpPr/>
          <p:nvPr/>
        </p:nvSpPr>
        <p:spPr>
          <a:xfrm>
            <a:off x="179512" y="5029559"/>
            <a:ext cx="7927238" cy="460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eaLnBrk="1" hangingPunct="1">
              <a:buFont typeface="Wingdings" panose="05000000000000000000" pitchFamily="2" charset="2"/>
              <a:buChar char="Ø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Étudier les tètes des canyons, encore inconnues 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608381" y="5489620"/>
            <a:ext cx="70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2000" dirty="0" smtClean="0">
                <a:latin typeface="Century Gothic" panose="020B0502020202020204" pitchFamily="34" charset="0"/>
              </a:rPr>
              <a:t>Confirmer ses caractéristiques comme </a:t>
            </a:r>
            <a:r>
              <a:rPr lang="fr-FR" sz="2000" i="1" dirty="0" smtClean="0">
                <a:latin typeface="Century Gothic" panose="020B0502020202020204" pitchFamily="34" charset="0"/>
              </a:rPr>
              <a:t>hot-spots</a:t>
            </a:r>
            <a:endParaRPr lang="fr-FR" sz="2000" i="1" dirty="0">
              <a:latin typeface="Century Gothic" panose="020B0502020202020204" pitchFamily="34" charset="0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1907704" y="630932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6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/>
          <p:cNvGrpSpPr/>
          <p:nvPr/>
        </p:nvGrpSpPr>
        <p:grpSpPr>
          <a:xfrm>
            <a:off x="38929" y="20819"/>
            <a:ext cx="9105071" cy="815893"/>
            <a:chOff x="38929" y="20819"/>
            <a:chExt cx="9105071" cy="964310"/>
          </a:xfrm>
        </p:grpSpPr>
        <p:sp>
          <p:nvSpPr>
            <p:cNvPr id="7" name="12 Rectángulo"/>
            <p:cNvSpPr/>
            <p:nvPr/>
          </p:nvSpPr>
          <p:spPr>
            <a:xfrm>
              <a:off x="38929" y="20819"/>
              <a:ext cx="9105071" cy="964310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8" name="13 CuadroTexto"/>
            <p:cNvSpPr txBox="1"/>
            <p:nvPr/>
          </p:nvSpPr>
          <p:spPr>
            <a:xfrm>
              <a:off x="38929" y="241363"/>
              <a:ext cx="5849679" cy="52322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hangingPunct="1">
                <a:defRPr/>
              </a:pPr>
              <a:r>
                <a:rPr lang="fr-FR" sz="2800" dirty="0" smtClean="0">
                  <a:solidFill>
                    <a:srgbClr val="FFFFFF"/>
                  </a:solidFill>
                  <a:latin typeface="Century Gothic" panose="020B0502020202020204" pitchFamily="34" charset="0"/>
                </a:rPr>
                <a:t>Validation du Plan de Protection</a:t>
              </a:r>
              <a:endParaRPr lang="fr-FR" sz="2800" dirty="0">
                <a:solidFill>
                  <a:srgbClr val="FFFFFF"/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11" name="Rectángulo 10"/>
          <p:cNvSpPr/>
          <p:nvPr/>
        </p:nvSpPr>
        <p:spPr>
          <a:xfrm>
            <a:off x="963419" y="3229103"/>
            <a:ext cx="69847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fr-FR" sz="3200" b="1" dirty="0" smtClean="0">
                <a:solidFill>
                  <a:srgbClr val="FFC000"/>
                </a:solidFill>
                <a:latin typeface="Century Gothic" panose="020B0502020202020204" pitchFamily="34" charset="0"/>
              </a:rPr>
              <a:t>Plan de monitoring à long terme</a:t>
            </a:r>
            <a:endParaRPr lang="fr-FR" sz="3200" b="1" i="1" dirty="0">
              <a:solidFill>
                <a:srgbClr val="FFC0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6" name="9 Rectángulo"/>
          <p:cNvSpPr/>
          <p:nvPr/>
        </p:nvSpPr>
        <p:spPr>
          <a:xfrm>
            <a:off x="205728" y="1359667"/>
            <a:ext cx="85001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On devras développer des mécanismes permettant vérifier de </a:t>
            </a:r>
            <a:r>
              <a:rPr lang="fr-FR" sz="2400" dirty="0">
                <a:latin typeface="Century Gothic" panose="020B0502020202020204" pitchFamily="34" charset="0"/>
              </a:rPr>
              <a:t>façon </a:t>
            </a:r>
            <a:r>
              <a:rPr lang="fr-FR" sz="2400" dirty="0" smtClean="0">
                <a:latin typeface="Century Gothic" panose="020B0502020202020204" pitchFamily="34" charset="0"/>
              </a:rPr>
              <a:t>expérimental l’effectivité </a:t>
            </a:r>
            <a:r>
              <a:rPr lang="fr-FR" sz="2400" dirty="0">
                <a:latin typeface="Century Gothic" panose="020B0502020202020204" pitchFamily="34" charset="0"/>
              </a:rPr>
              <a:t>des mesures de protection en la récupération du récif et la conservation de la </a:t>
            </a:r>
            <a:r>
              <a:rPr lang="fr-FR" sz="2400" dirty="0" smtClean="0">
                <a:latin typeface="Century Gothic" panose="020B0502020202020204" pitchFamily="34" charset="0"/>
              </a:rPr>
              <a:t>biodiversité</a:t>
            </a:r>
          </a:p>
        </p:txBody>
      </p:sp>
      <p:sp>
        <p:nvSpPr>
          <p:cNvPr id="17" name="CuadroTexto 16"/>
          <p:cNvSpPr txBox="1"/>
          <p:nvPr/>
        </p:nvSpPr>
        <p:spPr>
          <a:xfrm>
            <a:off x="1907704" y="630932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8" name="9 Rectángulo"/>
          <p:cNvSpPr/>
          <p:nvPr/>
        </p:nvSpPr>
        <p:spPr>
          <a:xfrm>
            <a:off x="235239" y="4292006"/>
            <a:ext cx="850015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La comparaison entre la biodiversité des aires d’exclusion de la pêche autour des plateformes de gaz et pétrole et les zones prochaines devras aussi être considérée comme un méthode d’</a:t>
            </a:r>
            <a:r>
              <a:rPr lang="fr-FR" sz="2400" dirty="0" err="1" smtClean="0">
                <a:latin typeface="Century Gothic" panose="020B0502020202020204" pitchFamily="34" charset="0"/>
              </a:rPr>
              <a:t>evaluation</a:t>
            </a:r>
            <a:endParaRPr lang="fr-FR" sz="2400" dirty="0" smtClean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521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9 Rectángulo"/>
          <p:cNvSpPr/>
          <p:nvPr/>
        </p:nvSpPr>
        <p:spPr>
          <a:xfrm>
            <a:off x="899592" y="1772816"/>
            <a:ext cx="7200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fr-FR" sz="2400" dirty="0" smtClean="0">
                <a:latin typeface="Century Gothic" panose="020B0502020202020204" pitchFamily="34" charset="0"/>
              </a:rPr>
              <a:t>Le Groupe de Travail que nous as permis préparer cette présentation ainsi que la célébration de cette réunion ont été financés pour la MAVA Fondation pour la Nature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242" y="3861048"/>
            <a:ext cx="28575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8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6212" y="6796"/>
            <a:ext cx="9137788" cy="802329"/>
            <a:chOff x="6212" y="6796"/>
            <a:chExt cx="9137788" cy="802329"/>
          </a:xfrm>
        </p:grpSpPr>
        <p:sp>
          <p:nvSpPr>
            <p:cNvPr id="17" name="13 Rectángulo"/>
            <p:cNvSpPr/>
            <p:nvPr/>
          </p:nvSpPr>
          <p:spPr>
            <a:xfrm>
              <a:off x="6212" y="6796"/>
              <a:ext cx="9137788" cy="802329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8" name="CuadroTexto 17"/>
            <p:cNvSpPr txBox="1"/>
            <p:nvPr/>
          </p:nvSpPr>
          <p:spPr>
            <a:xfrm>
              <a:off x="29082" y="132017"/>
              <a:ext cx="596830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dirty="0" smtClean="0">
                  <a:latin typeface="Century Gothic" panose="020B0502020202020204" pitchFamily="34" charset="0"/>
                </a:rPr>
                <a:t>Écosystèmes</a:t>
              </a:r>
              <a:r>
                <a:rPr lang="es-ES" sz="2800" dirty="0" smtClean="0">
                  <a:latin typeface="Century Gothic" panose="020B0502020202020204" pitchFamily="34" charset="0"/>
                </a:rPr>
                <a:t> Marines Vulnerables</a:t>
              </a:r>
            </a:p>
            <a:p>
              <a:pPr algn="ctr"/>
              <a:endParaRPr lang="es-ES" sz="1000" dirty="0" smtClean="0">
                <a:latin typeface="Century Gothic" panose="020B0502020202020204" pitchFamily="34" charset="0"/>
              </a:endParaRPr>
            </a:p>
          </p:txBody>
        </p:sp>
      </p:grpSp>
      <p:sp>
        <p:nvSpPr>
          <p:cNvPr id="19" name="14 CuadroTexto"/>
          <p:cNvSpPr txBox="1"/>
          <p:nvPr/>
        </p:nvSpPr>
        <p:spPr>
          <a:xfrm>
            <a:off x="431502" y="916874"/>
            <a:ext cx="4362822" cy="553998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3000" dirty="0" smtClean="0">
                <a:solidFill>
                  <a:srgbClr val="FFFF00"/>
                </a:solidFill>
                <a:latin typeface="Century Gothic" panose="020B0502020202020204" pitchFamily="34" charset="0"/>
              </a:rPr>
              <a:t>Canyons sous-marines</a:t>
            </a:r>
            <a:endParaRPr lang="fr-FR" sz="3000" dirty="0">
              <a:solidFill>
                <a:srgbClr val="FFFF00"/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14 CuadroTexto"/>
          <p:cNvSpPr txBox="1"/>
          <p:nvPr/>
        </p:nvSpPr>
        <p:spPr>
          <a:xfrm>
            <a:off x="404688" y="1760568"/>
            <a:ext cx="8100938" cy="430887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Connaissance commence fait 80 années (</a:t>
            </a:r>
            <a:r>
              <a:rPr lang="fr-FR" sz="2200" dirty="0" err="1" smtClean="0">
                <a:solidFill>
                  <a:srgbClr val="FFFFFF"/>
                </a:solidFill>
                <a:latin typeface="Century Gothic" panose="020B0502020202020204" pitchFamily="34" charset="0"/>
              </a:rPr>
              <a:t>Shepard</a:t>
            </a: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, 1981)</a:t>
            </a:r>
            <a:endParaRPr lang="fr-FR" sz="2200" dirty="0">
              <a:solidFill>
                <a:srgbClr val="F4430C"/>
              </a:solidFill>
              <a:latin typeface="Century Gothic" panose="020B0502020202020204" pitchFamily="34" charset="0"/>
            </a:endParaRPr>
          </a:p>
        </p:txBody>
      </p:sp>
      <p:sp>
        <p:nvSpPr>
          <p:cNvPr id="21" name="14 CuadroTexto"/>
          <p:cNvSpPr txBox="1"/>
          <p:nvPr/>
        </p:nvSpPr>
        <p:spPr>
          <a:xfrm>
            <a:off x="338062" y="5322049"/>
            <a:ext cx="7920880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latin typeface="Century Gothic" panose="020B0502020202020204" pitchFamily="34" charset="0"/>
              </a:rPr>
              <a:t>Canyons parmi les habitats des fonds durs moins étudiés (Clark et al., 2010; Davies et al., 2014)</a:t>
            </a:r>
            <a:endParaRPr lang="fr-FR" sz="2200" dirty="0">
              <a:latin typeface="Century Gothic" panose="020B0502020202020204" pitchFamily="34" charset="0"/>
            </a:endParaRPr>
          </a:p>
        </p:txBody>
      </p:sp>
      <p:sp>
        <p:nvSpPr>
          <p:cNvPr id="23" name="14 CuadroTexto"/>
          <p:cNvSpPr txBox="1"/>
          <p:nvPr/>
        </p:nvSpPr>
        <p:spPr>
          <a:xfrm>
            <a:off x="827584" y="2458348"/>
            <a:ext cx="7678042" cy="707886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marL="185738" indent="-185738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fr-FR" sz="20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Développement technologique (sondeur multifaisceaux, vidéo et photographie sous-marine) </a:t>
            </a:r>
          </a:p>
        </p:txBody>
      </p:sp>
      <p:sp>
        <p:nvSpPr>
          <p:cNvPr id="24" name="14 CuadroTexto"/>
          <p:cNvSpPr txBox="1"/>
          <p:nvPr/>
        </p:nvSpPr>
        <p:spPr>
          <a:xfrm>
            <a:off x="364937" y="3293681"/>
            <a:ext cx="8208913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Géomorphologie </a:t>
            </a:r>
            <a:r>
              <a:rPr lang="fr-FR" sz="2200" dirty="0">
                <a:solidFill>
                  <a:srgbClr val="FFFFFF"/>
                </a:solidFill>
                <a:latin typeface="Century Gothic" panose="020B0502020202020204" pitchFamily="34" charset="0"/>
              </a:rPr>
              <a:t>et </a:t>
            </a: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processus physi</a:t>
            </a:r>
            <a:r>
              <a:rPr lang="fr-FR" sz="2200" dirty="0">
                <a:solidFill>
                  <a:srgbClr val="FFFFFF"/>
                </a:solidFill>
                <a:latin typeface="Century Gothic" panose="020B0502020202020204" pitchFamily="34" charset="0"/>
              </a:rPr>
              <a:t>q</a:t>
            </a: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ues des nombreuses canyons sont connue</a:t>
            </a:r>
          </a:p>
        </p:txBody>
      </p:sp>
      <p:sp>
        <p:nvSpPr>
          <p:cNvPr id="10" name="14 CuadroTexto"/>
          <p:cNvSpPr txBox="1"/>
          <p:nvPr/>
        </p:nvSpPr>
        <p:spPr>
          <a:xfrm>
            <a:off x="338062" y="4291290"/>
            <a:ext cx="8107759" cy="769441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Benthos et faune sont étudiés seulement en 45 canyons (de Leo et al., 2013)</a:t>
            </a:r>
          </a:p>
        </p:txBody>
      </p:sp>
      <p:pic>
        <p:nvPicPr>
          <p:cNvPr id="12" name="Picture 26" descr="http://oceanexplorer.noaa.gov/okeanos/explorations/ex1304/background/canyons/media/ledge-7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71" y="6931"/>
            <a:ext cx="2920129" cy="1643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uadroTexto 10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989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4 CuadroTexto"/>
          <p:cNvSpPr txBox="1">
            <a:spLocks noChangeArrowheads="1"/>
          </p:cNvSpPr>
          <p:nvPr/>
        </p:nvSpPr>
        <p:spPr bwMode="auto">
          <a:xfrm>
            <a:off x="727609" y="692696"/>
            <a:ext cx="7624821" cy="590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3200" dirty="0">
                <a:solidFill>
                  <a:srgbClr val="FFFFFF"/>
                </a:solidFill>
                <a:latin typeface="Century Gothic" panose="020B0502020202020204" pitchFamily="34" charset="0"/>
              </a:rPr>
              <a:t>Merci beaucoup par votre </a:t>
            </a:r>
            <a:r>
              <a:rPr lang="fr-FR" altLang="en-US" sz="3200" dirty="0" smtClean="0">
                <a:solidFill>
                  <a:srgbClr val="FFFFFF"/>
                </a:solidFill>
                <a:latin typeface="Century Gothic" panose="020B0502020202020204" pitchFamily="34" charset="0"/>
              </a:rPr>
              <a:t>assistance</a:t>
            </a:r>
            <a:endParaRPr lang="fr-FR" altLang="en-US" sz="32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885" y="1772816"/>
            <a:ext cx="5044267" cy="3782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61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7 CuadroTexto"/>
          <p:cNvSpPr txBox="1">
            <a:spLocks noChangeArrowheads="1"/>
          </p:cNvSpPr>
          <p:nvPr/>
        </p:nvSpPr>
        <p:spPr bwMode="auto">
          <a:xfrm>
            <a:off x="1403648" y="5080534"/>
            <a:ext cx="413512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2800" dirty="0" smtClean="0">
                <a:solidFill>
                  <a:srgbClr val="F4430C"/>
                </a:solidFill>
                <a:cs typeface="Arial" panose="020B0604020202020204" pitchFamily="34" charset="0"/>
              </a:rPr>
              <a:t>Écosystèmes </a:t>
            </a:r>
            <a:r>
              <a:rPr lang="fr-FR" altLang="en-US" sz="2800" dirty="0">
                <a:solidFill>
                  <a:srgbClr val="F4430C"/>
                </a:solidFill>
                <a:cs typeface="Arial" panose="020B0604020202020204" pitchFamily="34" charset="0"/>
              </a:rPr>
              <a:t>profonds 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212" y="27397"/>
            <a:ext cx="9137788" cy="4685187"/>
            <a:chOff x="6212" y="27397"/>
            <a:chExt cx="9137788" cy="4685187"/>
          </a:xfrm>
        </p:grpSpPr>
        <p:pic>
          <p:nvPicPr>
            <p:cNvPr id="10242" name="Picture 19" descr="http://www.profepa.gob.mx/innovaportal/file/429/1/caiman_20islas_caiman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512" y="896234"/>
              <a:ext cx="5726112" cy="3816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8 CuadroTexto"/>
            <p:cNvSpPr txBox="1"/>
            <p:nvPr/>
          </p:nvSpPr>
          <p:spPr>
            <a:xfrm>
              <a:off x="6430799" y="1462413"/>
              <a:ext cx="1709122" cy="126188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buFont typeface="Arial" pitchFamily="34" charset="0"/>
                <a:buChar char="•"/>
                <a:defRPr/>
              </a:pPr>
              <a:r>
                <a:rPr lang="fr-FR" sz="2800" dirty="0">
                  <a:solidFill>
                    <a:srgbClr val="FFFFFF"/>
                  </a:solidFill>
                  <a:cs typeface="Arial" pitchFamily="34" charset="0"/>
                </a:rPr>
                <a:t> </a:t>
              </a:r>
              <a:r>
                <a:rPr lang="fr-FR" sz="2800" dirty="0" smtClean="0">
                  <a:solidFill>
                    <a:srgbClr val="FFFFFF"/>
                  </a:solidFill>
                  <a:cs typeface="Arial" pitchFamily="34" charset="0"/>
                </a:rPr>
                <a:t>Sessile</a:t>
              </a:r>
              <a:endParaRPr lang="fr-FR" sz="2000" dirty="0" smtClean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defRPr/>
              </a:pPr>
              <a:r>
                <a:rPr lang="fr-FR" sz="2000" dirty="0" smtClean="0">
                  <a:solidFill>
                    <a:srgbClr val="FFFFFF"/>
                  </a:solidFill>
                  <a:cs typeface="Arial" pitchFamily="34" charset="0"/>
                </a:rPr>
                <a:t> </a:t>
              </a:r>
              <a:endParaRPr lang="fr-FR" sz="2000" dirty="0">
                <a:solidFill>
                  <a:srgbClr val="FFFFFF"/>
                </a:solidFill>
                <a:cs typeface="Arial" pitchFamily="34" charset="0"/>
              </a:endParaRPr>
            </a:p>
            <a:p>
              <a:pPr>
                <a:buFont typeface="Arial" pitchFamily="34" charset="0"/>
                <a:buChar char="•"/>
                <a:defRPr/>
              </a:pPr>
              <a:r>
                <a:rPr lang="fr-FR" sz="2800" dirty="0">
                  <a:solidFill>
                    <a:srgbClr val="FFFFFF"/>
                  </a:solidFill>
                  <a:cs typeface="Arial" pitchFamily="34" charset="0"/>
                </a:rPr>
                <a:t> </a:t>
              </a:r>
              <a:r>
                <a:rPr lang="fr-FR" sz="2800" dirty="0" smtClean="0">
                  <a:solidFill>
                    <a:srgbClr val="FFFFFF"/>
                  </a:solidFill>
                  <a:cs typeface="Arial" pitchFamily="34" charset="0"/>
                </a:rPr>
                <a:t>Filtreurs</a:t>
              </a:r>
              <a:endParaRPr lang="fr-FR" sz="2800" dirty="0">
                <a:solidFill>
                  <a:srgbClr val="FFFFFF"/>
                </a:solidFill>
                <a:cs typeface="Arial" pitchFamily="34" charset="0"/>
              </a:endParaRPr>
            </a:p>
          </p:txBody>
        </p:sp>
        <p:grpSp>
          <p:nvGrpSpPr>
            <p:cNvPr id="11" name="Grupo 10"/>
            <p:cNvGrpSpPr/>
            <p:nvPr/>
          </p:nvGrpSpPr>
          <p:grpSpPr>
            <a:xfrm>
              <a:off x="6212" y="27397"/>
              <a:ext cx="9137788" cy="802329"/>
              <a:chOff x="6212" y="27397"/>
              <a:chExt cx="9137788" cy="802329"/>
            </a:xfrm>
          </p:grpSpPr>
          <p:sp>
            <p:nvSpPr>
              <p:cNvPr id="7" name="13 Rectángulo"/>
              <p:cNvSpPr/>
              <p:nvPr/>
            </p:nvSpPr>
            <p:spPr>
              <a:xfrm>
                <a:off x="6212" y="27397"/>
                <a:ext cx="9137788" cy="802329"/>
              </a:xfrm>
              <a:prstGeom prst="rect">
                <a:avLst/>
              </a:prstGeom>
              <a:solidFill>
                <a:srgbClr val="336699">
                  <a:alpha val="61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5" name="14 CuadroTexto"/>
              <p:cNvSpPr txBox="1"/>
              <p:nvPr/>
            </p:nvSpPr>
            <p:spPr>
              <a:xfrm>
                <a:off x="1763688" y="79893"/>
                <a:ext cx="499040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600" dirty="0" smtClean="0">
                    <a:solidFill>
                      <a:srgbClr val="F4430C"/>
                    </a:solidFill>
                    <a:cs typeface="Arial" pitchFamily="34" charset="0"/>
                  </a:rPr>
                  <a:t>Écosystèmes singuliers</a:t>
                </a:r>
                <a:endParaRPr lang="fr-FR" sz="3600" dirty="0">
                  <a:solidFill>
                    <a:srgbClr val="F4430C"/>
                  </a:solidFill>
                  <a:latin typeface="+mj-lt"/>
                </a:endParaRPr>
              </a:p>
            </p:txBody>
          </p:sp>
        </p:grpSp>
      </p:grpSp>
      <p:sp>
        <p:nvSpPr>
          <p:cNvPr id="2" name="Rectángulo 1"/>
          <p:cNvSpPr/>
          <p:nvPr/>
        </p:nvSpPr>
        <p:spPr>
          <a:xfrm>
            <a:off x="6156176" y="4618869"/>
            <a:ext cx="2664296" cy="1446550"/>
          </a:xfrm>
          <a:prstGeom prst="rect">
            <a:avLst/>
          </a:prstGeom>
          <a:ln w="41275"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2200" dirty="0" err="1" smtClean="0">
                <a:solidFill>
                  <a:srgbClr val="FFFFFF"/>
                </a:solidFill>
                <a:latin typeface="Century Gothic" panose="020B0502020202020204" pitchFamily="34" charset="0"/>
                <a:cs typeface="Arial" pitchFamily="34" charset="0"/>
              </a:rPr>
              <a:t>Scleractiniaires</a:t>
            </a:r>
            <a:endParaRPr lang="fr-FR" sz="2200" dirty="0" smtClean="0">
              <a:solidFill>
                <a:srgbClr val="FFFFFF"/>
              </a:solidFill>
              <a:latin typeface="Century Gothic" panose="020B0502020202020204" pitchFamily="34" charset="0"/>
              <a:cs typeface="Arial" pitchFamily="34" charset="0"/>
            </a:endParaRPr>
          </a:p>
          <a:p>
            <a:pPr algn="ctr"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itchFamily="34" charset="0"/>
              </a:rPr>
              <a:t>Gorgonaires</a:t>
            </a:r>
          </a:p>
          <a:p>
            <a:pPr algn="ctr"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itchFamily="34" charset="0"/>
              </a:rPr>
              <a:t>Éponges</a:t>
            </a:r>
          </a:p>
          <a:p>
            <a:pPr algn="ctr">
              <a:defRPr/>
            </a:pPr>
            <a:r>
              <a:rPr lang="fr-FR" sz="22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itchFamily="34" charset="0"/>
              </a:rPr>
              <a:t>Hydrozoaires</a:t>
            </a:r>
            <a:endParaRPr lang="fr-FR" sz="2200" dirty="0">
              <a:solidFill>
                <a:srgbClr val="FFFFFF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919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071712" y="6341101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sp>
        <p:nvSpPr>
          <p:cNvPr id="17" name="6 CuadroTexto"/>
          <p:cNvSpPr txBox="1">
            <a:spLocks noChangeArrowheads="1"/>
          </p:cNvSpPr>
          <p:nvPr/>
        </p:nvSpPr>
        <p:spPr bwMode="auto">
          <a:xfrm>
            <a:off x="7756823" y="1530161"/>
            <a:ext cx="60483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buFont typeface="Arial" panose="020B0604020202020204" pitchFamily="34" charset="0"/>
              <a:buChar char="•"/>
            </a:pPr>
            <a:r>
              <a:rPr lang="fr-FR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 </a:t>
            </a:r>
            <a:r>
              <a:rPr lang="fr-FR" altLang="en-US" sz="24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Nombreux </a:t>
            </a:r>
            <a:r>
              <a:rPr lang="fr-FR" altLang="en-US" sz="2400" dirty="0" smtClean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endémismes</a:t>
            </a:r>
            <a:endParaRPr lang="fr-FR" altLang="en-US" sz="2400" dirty="0">
              <a:solidFill>
                <a:srgbClr val="FFFFFF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6212" y="-2792"/>
            <a:ext cx="9137788" cy="6225270"/>
            <a:chOff x="6212" y="-2792"/>
            <a:chExt cx="9137788" cy="6225270"/>
          </a:xfrm>
        </p:grpSpPr>
        <p:grpSp>
          <p:nvGrpSpPr>
            <p:cNvPr id="12" name="Grupo 11"/>
            <p:cNvGrpSpPr/>
            <p:nvPr/>
          </p:nvGrpSpPr>
          <p:grpSpPr>
            <a:xfrm>
              <a:off x="6212" y="-2792"/>
              <a:ext cx="9137788" cy="693259"/>
              <a:chOff x="6212" y="22649"/>
              <a:chExt cx="9137788" cy="666316"/>
            </a:xfrm>
          </p:grpSpPr>
          <p:sp>
            <p:nvSpPr>
              <p:cNvPr id="13" name="13 Rectángulo"/>
              <p:cNvSpPr/>
              <p:nvPr/>
            </p:nvSpPr>
            <p:spPr>
              <a:xfrm>
                <a:off x="6212" y="27397"/>
                <a:ext cx="9137788" cy="661568"/>
              </a:xfrm>
              <a:prstGeom prst="rect">
                <a:avLst/>
              </a:prstGeom>
              <a:solidFill>
                <a:srgbClr val="336699">
                  <a:alpha val="61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4" name="14 CuadroTexto"/>
              <p:cNvSpPr txBox="1"/>
              <p:nvPr/>
            </p:nvSpPr>
            <p:spPr>
              <a:xfrm>
                <a:off x="2177511" y="22649"/>
                <a:ext cx="499040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600" dirty="0" smtClean="0">
                    <a:solidFill>
                      <a:srgbClr val="F4430C"/>
                    </a:solidFill>
                    <a:cs typeface="Arial" pitchFamily="34" charset="0"/>
                  </a:rPr>
                  <a:t>Écosystèmes singuliers</a:t>
                </a:r>
                <a:endParaRPr lang="fr-FR" sz="3600" dirty="0">
                  <a:solidFill>
                    <a:srgbClr val="F4430C"/>
                  </a:solidFill>
                  <a:latin typeface="+mj-lt"/>
                </a:endParaRPr>
              </a:p>
            </p:txBody>
          </p:sp>
        </p:grpSp>
        <p:sp>
          <p:nvSpPr>
            <p:cNvPr id="58" name="7 CuadroTexto"/>
            <p:cNvSpPr txBox="1">
              <a:spLocks noChangeArrowheads="1"/>
            </p:cNvSpPr>
            <p:nvPr/>
          </p:nvSpPr>
          <p:spPr bwMode="auto">
            <a:xfrm>
              <a:off x="2237070" y="827911"/>
              <a:ext cx="5040560" cy="523220"/>
            </a:xfrm>
            <a:prstGeom prst="rect">
              <a:avLst/>
            </a:prstGeom>
            <a:noFill/>
            <a:ln w="38100">
              <a:solidFill>
                <a:srgbClr val="CC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en-US" sz="2800" dirty="0" smtClean="0">
                  <a:latin typeface="Century Gothic" panose="020B0502020202020204" pitchFamily="34" charset="0"/>
                  <a:cs typeface="Arial" panose="020B0604020202020204" pitchFamily="34" charset="0"/>
                </a:rPr>
                <a:t>Habitats tridimensionnelles</a:t>
              </a:r>
              <a:endParaRPr lang="fr-FR" altLang="en-US" sz="2800" dirty="0"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1426" y="1478096"/>
              <a:ext cx="5521672" cy="4139961"/>
            </a:xfrm>
            <a:prstGeom prst="rect">
              <a:avLst/>
            </a:prstGeom>
          </p:spPr>
        </p:pic>
        <p:sp>
          <p:nvSpPr>
            <p:cNvPr id="9" name="6 CuadroTexto"/>
            <p:cNvSpPr txBox="1">
              <a:spLocks noChangeArrowheads="1"/>
            </p:cNvSpPr>
            <p:nvPr/>
          </p:nvSpPr>
          <p:spPr bwMode="auto">
            <a:xfrm>
              <a:off x="1951473" y="5699258"/>
              <a:ext cx="5561577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en-US" sz="2800" b="1" dirty="0" smtClean="0">
                  <a:solidFill>
                    <a:srgbClr val="CC33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Haute </a:t>
              </a:r>
              <a:r>
                <a:rPr lang="fr-FR" altLang="en-US" sz="2800" b="1" dirty="0">
                  <a:solidFill>
                    <a:srgbClr val="CC33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biodiversité </a:t>
              </a:r>
              <a:r>
                <a:rPr lang="fr-FR" altLang="en-US" sz="2800" b="1" dirty="0" smtClean="0">
                  <a:solidFill>
                    <a:srgbClr val="CC33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(‘</a:t>
              </a:r>
              <a:r>
                <a:rPr lang="fr-FR" altLang="en-US" sz="2800" b="1" i="1" dirty="0" smtClean="0">
                  <a:solidFill>
                    <a:srgbClr val="CC33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Hot-spot</a:t>
              </a:r>
              <a:r>
                <a:rPr lang="fr-FR" altLang="en-US" sz="2800" b="1" dirty="0" smtClean="0">
                  <a:solidFill>
                    <a:srgbClr val="CC3300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’)</a:t>
              </a:r>
              <a:endParaRPr lang="fr-FR" altLang="en-US" sz="1400" b="1" dirty="0">
                <a:solidFill>
                  <a:srgbClr val="CC3300"/>
                </a:solidFill>
                <a:latin typeface="Century Gothic" panose="020B0502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290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" name="Grupo 2"/>
          <p:cNvGrpSpPr/>
          <p:nvPr/>
        </p:nvGrpSpPr>
        <p:grpSpPr>
          <a:xfrm>
            <a:off x="6212" y="27397"/>
            <a:ext cx="9137788" cy="6137907"/>
            <a:chOff x="6212" y="27397"/>
            <a:chExt cx="9137788" cy="6137907"/>
          </a:xfrm>
        </p:grpSpPr>
        <p:grpSp>
          <p:nvGrpSpPr>
            <p:cNvPr id="12" name="Grupo 11"/>
            <p:cNvGrpSpPr/>
            <p:nvPr/>
          </p:nvGrpSpPr>
          <p:grpSpPr>
            <a:xfrm>
              <a:off x="6212" y="27397"/>
              <a:ext cx="9137788" cy="802329"/>
              <a:chOff x="6212" y="27397"/>
              <a:chExt cx="9137788" cy="802329"/>
            </a:xfrm>
          </p:grpSpPr>
          <p:sp>
            <p:nvSpPr>
              <p:cNvPr id="13" name="13 Rectángulo"/>
              <p:cNvSpPr/>
              <p:nvPr/>
            </p:nvSpPr>
            <p:spPr>
              <a:xfrm>
                <a:off x="6212" y="27397"/>
                <a:ext cx="9137788" cy="802329"/>
              </a:xfrm>
              <a:prstGeom prst="rect">
                <a:avLst/>
              </a:prstGeom>
              <a:solidFill>
                <a:srgbClr val="336699">
                  <a:alpha val="61000"/>
                </a:srgbClr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fr-FR"/>
              </a:p>
            </p:txBody>
          </p:sp>
          <p:sp>
            <p:nvSpPr>
              <p:cNvPr id="14" name="14 CuadroTexto"/>
              <p:cNvSpPr txBox="1"/>
              <p:nvPr/>
            </p:nvSpPr>
            <p:spPr>
              <a:xfrm>
                <a:off x="1763688" y="79893"/>
                <a:ext cx="4990408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fr-FR" sz="3600" dirty="0" smtClean="0">
                    <a:solidFill>
                      <a:srgbClr val="F4430C"/>
                    </a:solidFill>
                    <a:cs typeface="Arial" pitchFamily="34" charset="0"/>
                  </a:rPr>
                  <a:t>Écosystèmes singuliers</a:t>
                </a:r>
                <a:endParaRPr lang="fr-FR" sz="3600" dirty="0">
                  <a:solidFill>
                    <a:srgbClr val="F4430C"/>
                  </a:solidFill>
                  <a:latin typeface="+mj-lt"/>
                </a:endParaRPr>
              </a:p>
            </p:txBody>
          </p:sp>
        </p:grpSp>
        <p:pic>
          <p:nvPicPr>
            <p:cNvPr id="2" name="Imagen 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775" t="1598" r="13849" b="9720"/>
            <a:stretch/>
          </p:blipFill>
          <p:spPr>
            <a:xfrm>
              <a:off x="312406" y="1628800"/>
              <a:ext cx="6582190" cy="4536504"/>
            </a:xfrm>
            <a:prstGeom prst="rect">
              <a:avLst/>
            </a:prstGeom>
          </p:spPr>
        </p:pic>
      </p:grpSp>
      <p:sp>
        <p:nvSpPr>
          <p:cNvPr id="15" name="7 CuadroTexto"/>
          <p:cNvSpPr txBox="1">
            <a:spLocks noChangeArrowheads="1"/>
          </p:cNvSpPr>
          <p:nvPr/>
        </p:nvSpPr>
        <p:spPr bwMode="auto">
          <a:xfrm>
            <a:off x="323528" y="936403"/>
            <a:ext cx="5040560" cy="523220"/>
          </a:xfrm>
          <a:prstGeom prst="rect">
            <a:avLst/>
          </a:prstGeom>
          <a:noFill/>
          <a:ln w="38100">
            <a:solidFill>
              <a:srgbClr val="CC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2800" dirty="0">
                <a:solidFill>
                  <a:srgbClr val="FFFFFF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Nombreux endémismes</a:t>
            </a:r>
            <a:endParaRPr lang="fr-FR" altLang="en-US" sz="2800" dirty="0"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upo 3"/>
          <p:cNvGrpSpPr/>
          <p:nvPr/>
        </p:nvGrpSpPr>
        <p:grpSpPr>
          <a:xfrm>
            <a:off x="312406" y="1626121"/>
            <a:ext cx="8363342" cy="3014006"/>
            <a:chOff x="312406" y="1626121"/>
            <a:chExt cx="8363342" cy="3014006"/>
          </a:xfrm>
        </p:grpSpPr>
        <p:sp>
          <p:nvSpPr>
            <p:cNvPr id="20" name="7 CuadroTexto"/>
            <p:cNvSpPr txBox="1">
              <a:spLocks noChangeArrowheads="1"/>
            </p:cNvSpPr>
            <p:nvPr/>
          </p:nvSpPr>
          <p:spPr bwMode="auto">
            <a:xfrm>
              <a:off x="312406" y="1626121"/>
              <a:ext cx="7344816" cy="523220"/>
            </a:xfrm>
            <a:prstGeom prst="rect">
              <a:avLst/>
            </a:prstGeom>
            <a:noFill/>
            <a:ln w="38100">
              <a:solidFill>
                <a:srgbClr val="CC99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fr-FR" altLang="en-US" sz="2800" dirty="0">
                  <a:solidFill>
                    <a:srgbClr val="FFFFFF"/>
                  </a:solidFill>
                  <a:latin typeface="Century Gothic" panose="020B0502020202020204" pitchFamily="34" charset="0"/>
                  <a:cs typeface="Arial" panose="020B0604020202020204" pitchFamily="34" charset="0"/>
                </a:rPr>
                <a:t>Refuge ponte poisons et céphalopodes</a:t>
              </a:r>
            </a:p>
          </p:txBody>
        </p:sp>
        <p:pic>
          <p:nvPicPr>
            <p:cNvPr id="6146" name="Picture 2" descr="Resultado de imagen de puesta de tiburone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80112" y="2564904"/>
              <a:ext cx="3095636" cy="2075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8761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/>
          <p:cNvSpPr txBox="1"/>
          <p:nvPr/>
        </p:nvSpPr>
        <p:spPr>
          <a:xfrm>
            <a:off x="2189153" y="6337470"/>
            <a:ext cx="5096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VMEs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 </a:t>
            </a:r>
            <a:r>
              <a:rPr lang="fr-FR" sz="1600" dirty="0" err="1" smtClean="0">
                <a:solidFill>
                  <a:srgbClr val="CC9900"/>
                </a:solidFill>
                <a:latin typeface="Century Gothic" panose="020B0502020202020204" pitchFamily="34" charset="0"/>
              </a:rPr>
              <a:t>Mauritania</a:t>
            </a:r>
            <a:r>
              <a:rPr lang="fr-FR" sz="1600" dirty="0" smtClean="0">
                <a:solidFill>
                  <a:srgbClr val="CC9900"/>
                </a:solidFill>
                <a:latin typeface="Century Gothic" panose="020B0502020202020204" pitchFamily="34" charset="0"/>
              </a:rPr>
              <a:t>, Nouakchott 18 Novembre 2016</a:t>
            </a:r>
            <a:endParaRPr lang="fr-FR" sz="1600" dirty="0">
              <a:solidFill>
                <a:srgbClr val="CC990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2" name="Grupo 11"/>
          <p:cNvGrpSpPr/>
          <p:nvPr/>
        </p:nvGrpSpPr>
        <p:grpSpPr>
          <a:xfrm>
            <a:off x="6212" y="27397"/>
            <a:ext cx="9137788" cy="698827"/>
            <a:chOff x="6212" y="27397"/>
            <a:chExt cx="9137788" cy="698827"/>
          </a:xfrm>
        </p:grpSpPr>
        <p:sp>
          <p:nvSpPr>
            <p:cNvPr id="13" name="13 Rectángulo"/>
            <p:cNvSpPr/>
            <p:nvPr/>
          </p:nvSpPr>
          <p:spPr>
            <a:xfrm>
              <a:off x="6212" y="27397"/>
              <a:ext cx="9137788" cy="698827"/>
            </a:xfrm>
            <a:prstGeom prst="rect">
              <a:avLst/>
            </a:prstGeom>
            <a:solidFill>
              <a:srgbClr val="336699">
                <a:alpha val="61000"/>
              </a:srgbClr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fr-FR"/>
            </a:p>
          </p:txBody>
        </p:sp>
        <p:sp>
          <p:nvSpPr>
            <p:cNvPr id="14" name="14 CuadroTexto"/>
            <p:cNvSpPr txBox="1"/>
            <p:nvPr/>
          </p:nvSpPr>
          <p:spPr>
            <a:xfrm>
              <a:off x="1763688" y="79893"/>
              <a:ext cx="4990408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fr-FR" sz="3600" dirty="0" smtClean="0">
                  <a:solidFill>
                    <a:srgbClr val="F4430C"/>
                  </a:solidFill>
                  <a:cs typeface="Arial" pitchFamily="34" charset="0"/>
                </a:rPr>
                <a:t>Écosystèmes singuliers</a:t>
              </a:r>
              <a:endParaRPr lang="fr-FR" sz="3600" dirty="0">
                <a:solidFill>
                  <a:srgbClr val="F4430C"/>
                </a:solidFill>
                <a:latin typeface="+mj-lt"/>
              </a:endParaRPr>
            </a:p>
          </p:txBody>
        </p:sp>
      </p:grpSp>
      <p:sp>
        <p:nvSpPr>
          <p:cNvPr id="19" name="6 CuadroTexto"/>
          <p:cNvSpPr txBox="1">
            <a:spLocks noChangeArrowheads="1"/>
          </p:cNvSpPr>
          <p:nvPr/>
        </p:nvSpPr>
        <p:spPr bwMode="auto">
          <a:xfrm>
            <a:off x="1217378" y="836719"/>
            <a:ext cx="677990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fr-FR" altLang="en-US" sz="3200" dirty="0" smtClean="0">
                <a:solidFill>
                  <a:srgbClr val="FFFF00"/>
                </a:solidFill>
                <a:latin typeface="Century Gothic" panose="020B0502020202020204" pitchFamily="34" charset="0"/>
                <a:cs typeface="Arial" panose="020B0604020202020204" pitchFamily="34" charset="0"/>
              </a:rPr>
              <a:t>Espèces protégées vulnérables</a:t>
            </a:r>
            <a:endParaRPr lang="fr-FR" altLang="en-US" sz="2400" dirty="0">
              <a:solidFill>
                <a:srgbClr val="FFFF00"/>
              </a:solidFill>
              <a:latin typeface="Century Gothic" panose="020B0502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5" descr="F:\Fotos África\Fotos Maurit-1011\Fotos bentos Maurit-1011\Por lance Maurit-1011\DR6 Draga roca 250 m\PB273812.JPG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89" b="97552" l="1492" r="95927"/>
                    </a14:imgEffect>
                  </a14:imgLayer>
                </a14:imgProps>
              </a:ext>
            </a:extLst>
          </a:blip>
          <a:srcRect l="6550" r="11571" b="8296"/>
          <a:stretch>
            <a:fillRect/>
          </a:stretch>
        </p:blipFill>
        <p:spPr bwMode="auto">
          <a:xfrm>
            <a:off x="2796254" y="1902025"/>
            <a:ext cx="1811079" cy="1521305"/>
          </a:xfrm>
          <a:prstGeom prst="rect">
            <a:avLst/>
          </a:prstGeom>
          <a:noFill/>
        </p:spPr>
      </p:pic>
      <p:grpSp>
        <p:nvGrpSpPr>
          <p:cNvPr id="2" name="Grupo 1"/>
          <p:cNvGrpSpPr/>
          <p:nvPr/>
        </p:nvGrpSpPr>
        <p:grpSpPr>
          <a:xfrm>
            <a:off x="2499591" y="1188760"/>
            <a:ext cx="5213054" cy="5264576"/>
            <a:chOff x="2499591" y="1188760"/>
            <a:chExt cx="5213054" cy="5264576"/>
          </a:xfrm>
        </p:grpSpPr>
        <p:pic>
          <p:nvPicPr>
            <p:cNvPr id="15" name="Picture 4" descr="F:\Fotos África\Fotos Maurit-1011\Fotos bentos Maurit-1011\Por lance Maurit-1011\DR3 Draga roca\PB263071.JPG"/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16" b="100000" l="32735" r="89955"/>
                      </a14:imgEffect>
                    </a14:imgLayer>
                  </a14:imgProps>
                </a:ext>
              </a:extLst>
            </a:blip>
            <a:srcRect l="34950" t="23986" r="11878"/>
            <a:stretch/>
          </p:blipFill>
          <p:spPr bwMode="auto">
            <a:xfrm rot="14795561" flipH="1">
              <a:off x="4658402" y="1082353"/>
              <a:ext cx="2947835" cy="3160650"/>
            </a:xfrm>
            <a:prstGeom prst="rect">
              <a:avLst/>
            </a:prstGeom>
            <a:noFill/>
          </p:spPr>
        </p:pic>
        <p:pic>
          <p:nvPicPr>
            <p:cNvPr id="21" name="Picture 1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9591" y="3562635"/>
              <a:ext cx="3062014" cy="2890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2" name="Picture 9" descr="G:\Fotos África\Maurit-1011\Por lance Maurit-1011\DR11 Draga roca Cañón Senegal MUDR19\PC076239.JPG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45" b="83938" l="6215" r="81630">
                        <a14:backgroundMark x1="20580" y1="76373" x2="20580" y2="76373"/>
                        <a14:backgroundMark x1="11464" y1="50466" x2="11464" y2="50466"/>
                        <a14:backgroundMark x1="8149" y1="54715" x2="8149" y2="54715"/>
                        <a14:backgroundMark x1="8840" y1="56062" x2="8840" y2="56062"/>
                        <a14:backgroundMark x1="32320" y1="79793" x2="32320" y2="79793"/>
                        <a14:backgroundMark x1="27486" y1="76684" x2="27486" y2="76684"/>
                        <a14:backgroundMark x1="29420" y1="81036" x2="29420" y2="810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23" t="9766" r="18736" b="14526"/>
          <a:stretch/>
        </p:blipFill>
        <p:spPr bwMode="auto">
          <a:xfrm>
            <a:off x="189247" y="1808826"/>
            <a:ext cx="2310344" cy="3024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38920" y="3145915"/>
            <a:ext cx="2982484" cy="2994382"/>
          </a:xfrm>
          <a:prstGeom prst="rect">
            <a:avLst/>
          </a:prstGeom>
          <a:scene3d>
            <a:camera prst="orthographicFront">
              <a:rot lat="0" lon="300000" rev="3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41260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 1">
      <a:dk1>
        <a:srgbClr val="0B5394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12191</TotalTime>
  <Words>1795</Words>
  <Application>Microsoft Office PowerPoint</Application>
  <PresentationFormat>Presentación en pantalla (4:3)</PresentationFormat>
  <Paragraphs>370</Paragraphs>
  <Slides>50</Slides>
  <Notes>50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50</vt:i4>
      </vt:variant>
    </vt:vector>
  </HeadingPairs>
  <TitlesOfParts>
    <vt:vector size="55" baseType="lpstr">
      <vt:lpstr>Arial</vt:lpstr>
      <vt:lpstr>Calibri</vt:lpstr>
      <vt:lpstr>Century Gothic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creator>Francisco</dc:creator>
  <cp:lastModifiedBy>Anaramosae</cp:lastModifiedBy>
  <cp:revision>836</cp:revision>
  <dcterms:created xsi:type="dcterms:W3CDTF">2008-06-30T17:12:27Z</dcterms:created>
  <dcterms:modified xsi:type="dcterms:W3CDTF">2016-11-28T09:49:22Z</dcterms:modified>
  <cp:contentStatus/>
</cp:coreProperties>
</file>